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4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ABFCF23-3B69-468F-B69F-88F6DE6A72F2}" styleName="Medium Style 1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5">
              <a:tint val="20000"/>
            </a:schemeClr>
          </a:solidFill>
        </a:fill>
      </a:tcStyle>
    </a:band1H>
    <a:band1V>
      <a:tcStyle>
        <a:tcBdr/>
        <a:fill>
          <a:solidFill>
            <a:schemeClr val="accent5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5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5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2" d="100"/>
          <a:sy n="42" d="100"/>
        </p:scale>
        <p:origin x="1320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11"/>
          <p:cNvGrpSpPr/>
          <p:nvPr/>
        </p:nvGrpSpPr>
        <p:grpSpPr>
          <a:xfrm>
            <a:off x="0" y="0"/>
            <a:ext cx="9144000" cy="6400800"/>
            <a:chOff x="0" y="0"/>
            <a:chExt cx="9144000" cy="6400800"/>
          </a:xfrm>
        </p:grpSpPr>
        <p:sp>
          <p:nvSpPr>
            <p:cNvPr id="16" name="Rectangle 15"/>
            <p:cNvSpPr/>
            <p:nvPr/>
          </p:nvSpPr>
          <p:spPr>
            <a:xfrm>
              <a:off x="1828800" y="4572000"/>
              <a:ext cx="6858000" cy="18288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grpSp>
          <p:nvGrpSpPr>
            <p:cNvPr id="8" name="Group 10"/>
            <p:cNvGrpSpPr/>
            <p:nvPr/>
          </p:nvGrpSpPr>
          <p:grpSpPr>
            <a:xfrm>
              <a:off x="0" y="0"/>
              <a:ext cx="9144000" cy="6400800"/>
              <a:chOff x="0" y="0"/>
              <a:chExt cx="9144000" cy="6400800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0" y="0"/>
                <a:ext cx="1828800" cy="6400800"/>
              </a:xfrm>
              <a:prstGeom prst="rect">
                <a:avLst/>
              </a:prstGeom>
              <a:solidFill>
                <a:schemeClr val="accent3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0" name="Rectangle 9"/>
              <p:cNvSpPr/>
              <p:nvPr/>
            </p:nvSpPr>
            <p:spPr>
              <a:xfrm>
                <a:off x="0" y="4572000"/>
                <a:ext cx="9144000" cy="1828800"/>
              </a:xfrm>
              <a:prstGeom prst="rect">
                <a:avLst/>
              </a:prstGeom>
              <a:solidFill>
                <a:schemeClr val="accent1"/>
              </a:solidFill>
              <a:ln>
                <a:noFill/>
              </a:ln>
              <a:effectLst>
                <a:reflection blurRad="6350" stA="50000" endA="300" endPos="38500" dist="50800" dir="5400000" sy="-100000" algn="bl" rotWithShape="0"/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</p:grpSp>
        <p:sp>
          <p:nvSpPr>
            <p:cNvPr id="13" name="Rectangle 12"/>
            <p:cNvSpPr/>
            <p:nvPr/>
          </p:nvSpPr>
          <p:spPr>
            <a:xfrm>
              <a:off x="0" y="4572000"/>
              <a:ext cx="1828800" cy="1828800"/>
            </a:xfrm>
            <a:prstGeom prst="rect">
              <a:avLst/>
            </a:prstGeom>
            <a:solidFill>
              <a:schemeClr val="accent2"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34200" y="6553200"/>
            <a:ext cx="1676400" cy="228600"/>
          </a:xfrm>
        </p:spPr>
        <p:txBody>
          <a:bodyPr vert="horz" lIns="91440" tIns="45720" rIns="91440" bIns="45720" rtlCol="0" anchor="t" anchorCtr="0"/>
          <a:lstStyle>
            <a:lvl1pPr marL="0" algn="r" defTabSz="914400" rtl="0" eaLnBrk="1" latinLnBrk="0" hangingPunct="1">
              <a:defRPr sz="900" kern="1200" cap="small" baseline="0">
                <a:solidFill>
                  <a:sysClr val="windowText" lastClr="000000"/>
                </a:solidFill>
                <a:latin typeface="+mj-lt"/>
                <a:ea typeface="+mn-ea"/>
                <a:cs typeface="+mn-cs"/>
              </a:defRPr>
            </a:lvl1pPr>
          </a:lstStyle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891553" y="6553200"/>
            <a:ext cx="1676400" cy="228600"/>
          </a:xfrm>
        </p:spPr>
        <p:txBody>
          <a:bodyPr anchor="t" anchorCtr="0"/>
          <a:lstStyle>
            <a:lvl1pPr>
              <a:defRPr>
                <a:solidFill>
                  <a:sysClr val="windowText" lastClr="000000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870076" y="6553200"/>
            <a:ext cx="762000" cy="228600"/>
          </a:xfrm>
          <a:noFill/>
          <a:ln>
            <a:noFill/>
          </a:ln>
          <a:effectLst/>
        </p:spPr>
        <p:txBody>
          <a:bodyPr/>
          <a:lstStyle>
            <a:lvl1pPr algn="ctr">
              <a:defRPr sz="900" kern="1200" cap="small" baseline="0">
                <a:solidFill>
                  <a:sysClr val="windowText" lastClr="000000"/>
                </a:solidFill>
                <a:latin typeface="+mj-lt"/>
                <a:ea typeface="+mn-ea"/>
                <a:cs typeface="+mn-cs"/>
              </a:defRPr>
            </a:lvl1pPr>
          </a:lstStyle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05000" y="5867400"/>
            <a:ext cx="6570722" cy="457200"/>
          </a:xfrm>
        </p:spPr>
        <p:txBody>
          <a:bodyPr>
            <a:normAutofit/>
            <a:scene3d>
              <a:camera prst="orthographicFront"/>
              <a:lightRig rig="soft" dir="t">
                <a:rot lat="0" lon="0" rev="10800000"/>
              </a:lightRig>
            </a:scene3d>
            <a:sp3d>
              <a:contourClr>
                <a:srgbClr val="DDDDDD"/>
              </a:contourClr>
            </a:sp3d>
          </a:bodyPr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>
                    <a:alpha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05000" y="4648200"/>
            <a:ext cx="6553200" cy="1219200"/>
          </a:xfrm>
        </p:spPr>
        <p:txBody>
          <a:bodyPr anchor="b" anchorCtr="0">
            <a:noAutofit/>
          </a:bodyPr>
          <a:lstStyle>
            <a:lvl1pPr algn="l">
              <a:defRPr sz="36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10"/>
          <p:cNvGrpSpPr/>
          <p:nvPr/>
        </p:nvGrpSpPr>
        <p:grpSpPr>
          <a:xfrm>
            <a:off x="0" y="0"/>
            <a:ext cx="9144000" cy="6858000"/>
            <a:chOff x="-442912" y="457200"/>
            <a:chExt cx="9144000" cy="6858000"/>
          </a:xfrm>
        </p:grpSpPr>
        <p:sp>
          <p:nvSpPr>
            <p:cNvPr id="18" name="Rectangle 17"/>
            <p:cNvSpPr/>
            <p:nvPr/>
          </p:nvSpPr>
          <p:spPr>
            <a:xfrm>
              <a:off x="-442912" y="457200"/>
              <a:ext cx="9129712" cy="16764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6872288" y="457200"/>
              <a:ext cx="1828800" cy="68580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0" name="Rectangle 19"/>
            <p:cNvSpPr/>
            <p:nvPr/>
          </p:nvSpPr>
          <p:spPr>
            <a:xfrm>
              <a:off x="6872288" y="45720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1" name="Oval 20"/>
            <p:cNvSpPr/>
            <p:nvPr/>
          </p:nvSpPr>
          <p:spPr>
            <a:xfrm>
              <a:off x="7367588" y="8763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467600" y="2298700"/>
            <a:ext cx="1447800" cy="382746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2286000"/>
            <a:ext cx="5943600" cy="384016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848600" y="533400"/>
            <a:ext cx="762000" cy="609600"/>
          </a:xfrm>
        </p:spPr>
        <p:txBody>
          <a:bodyPr/>
          <a:lstStyle/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10"/>
          <p:cNvGrpSpPr/>
          <p:nvPr/>
        </p:nvGrpSpPr>
        <p:grpSpPr>
          <a:xfrm>
            <a:off x="0" y="0"/>
            <a:ext cx="9144000" cy="6858000"/>
            <a:chOff x="0" y="0"/>
            <a:chExt cx="9144000" cy="68580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1828800" cy="6858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8" name="Rectangle 7"/>
            <p:cNvSpPr/>
            <p:nvPr/>
          </p:nvSpPr>
          <p:spPr>
            <a:xfrm>
              <a:off x="0" y="2514600"/>
              <a:ext cx="1828800" cy="1828800"/>
            </a:xfrm>
            <a:prstGeom prst="rect">
              <a:avLst/>
            </a:prstGeom>
            <a:solidFill>
              <a:schemeClr val="accent2">
                <a:alpha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Rectangle 8"/>
            <p:cNvSpPr/>
            <p:nvPr/>
          </p:nvSpPr>
          <p:spPr>
            <a:xfrm>
              <a:off x="1828800" y="2514600"/>
              <a:ext cx="7315200" cy="18288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905000" y="2667000"/>
            <a:ext cx="6629400" cy="1143000"/>
          </a:xfrm>
        </p:spPr>
        <p:txBody>
          <a:bodyPr vert="horz" lIns="91440" tIns="45720" rIns="91440" bIns="45720" rtlCol="0" anchor="b" anchorCtr="0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36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" y="4495800"/>
            <a:ext cx="1524000" cy="2057400"/>
          </a:xfrm>
        </p:spPr>
        <p:txBody>
          <a:bodyPr vert="horz" lIns="91440" tIns="45720" rIns="91440" bIns="45720" rtlCol="0">
            <a:normAutofit/>
          </a:bodyPr>
          <a:lstStyle>
            <a:lvl1pPr marL="0" indent="0">
              <a:lnSpc>
                <a:spcPct val="200000"/>
              </a:lnSpc>
              <a:buNone/>
              <a:defRPr sz="1600" b="1" kern="1200">
                <a:solidFill>
                  <a:srgbClr val="000000">
                    <a:alpha val="50196"/>
                  </a:srgb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lvl="0" indent="0" algn="l" defTabSz="914400" rtl="0" eaLnBrk="1" latinLnBrk="0" hangingPunct="1">
              <a:lnSpc>
                <a:spcPct val="150000"/>
              </a:lnSpc>
              <a:spcBef>
                <a:spcPts val="1800"/>
              </a:spcBef>
              <a:buClr>
                <a:schemeClr val="accent1"/>
              </a:buClr>
              <a:buSzPct val="80000"/>
              <a:buFont typeface="Wingdings" pitchFamily="2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31152" y="6556248"/>
            <a:ext cx="1673352" cy="228600"/>
          </a:xfrm>
        </p:spPr>
        <p:txBody>
          <a:bodyPr/>
          <a:lstStyle/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892808" y="6556248"/>
            <a:ext cx="1673352" cy="228600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867656" y="6556248"/>
            <a:ext cx="762000" cy="228600"/>
          </a:xfrm>
          <a:noFill/>
          <a:ln>
            <a:noFill/>
          </a:ln>
          <a:effectLst/>
        </p:spPr>
        <p:txBody>
          <a:bodyPr vert="horz" lIns="91440" tIns="45720" rIns="91440" bIns="45720" rtlCol="0" anchor="ctr"/>
          <a:lstStyle>
            <a:lvl1pPr marL="0" algn="ctr" defTabSz="914400" rtl="0" eaLnBrk="1" latinLnBrk="0" hangingPunct="1">
              <a:defRPr sz="900" kern="1200" cap="small" baseline="0">
                <a:solidFill>
                  <a:sysClr val="windowText" lastClr="000000"/>
                </a:solidFill>
                <a:latin typeface="+mj-lt"/>
                <a:ea typeface="+mn-ea"/>
                <a:cs typeface="+mn-cs"/>
              </a:defRPr>
            </a:lvl1pPr>
          </a:lstStyle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438400" y="2298700"/>
            <a:ext cx="2971800" cy="3827463"/>
          </a:xfrm>
        </p:spPr>
        <p:txBody>
          <a:bodyPr>
            <a:normAutofit/>
          </a:bodyPr>
          <a:lstStyle>
            <a:lvl1pPr marL="228600" indent="-228600">
              <a:defRPr sz="1800"/>
            </a:lvl1pPr>
            <a:lvl2pPr marL="457200" indent="-228600">
              <a:defRPr sz="1800"/>
            </a:lvl2pPr>
            <a:lvl3pPr marL="685800" indent="-228600">
              <a:defRPr sz="1800"/>
            </a:lvl3pPr>
            <a:lvl4pPr marL="914400" indent="-228600">
              <a:defRPr sz="1800"/>
            </a:lvl4pPr>
            <a:lvl5pPr marL="1143000" indent="-228600"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715000" y="2298700"/>
            <a:ext cx="2971800" cy="3827463"/>
          </a:xfrm>
        </p:spPr>
        <p:txBody>
          <a:bodyPr>
            <a:normAutofit/>
          </a:bodyPr>
          <a:lstStyle>
            <a:lvl1pPr marL="228600" indent="-228600">
              <a:defRPr sz="1800"/>
            </a:lvl1pPr>
            <a:lvl2pPr marL="457200" indent="-228600">
              <a:defRPr sz="1800"/>
            </a:lvl2pPr>
            <a:lvl3pPr marL="685800" indent="-228600">
              <a:defRPr sz="1800"/>
            </a:lvl3pPr>
            <a:lvl4pPr marL="914400" indent="-228600">
              <a:defRPr sz="1800"/>
            </a:lvl4pPr>
            <a:lvl5pPr marL="1143000" indent="-228600"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38400" y="2291697"/>
            <a:ext cx="2971800" cy="639762"/>
          </a:xfrm>
        </p:spPr>
        <p:txBody>
          <a:bodyPr vert="horz" lIns="91440" tIns="45720" rIns="91440" bIns="45720" rtlCol="0" anchor="ctr" anchorCtr="0">
            <a:noAutofit/>
          </a:bodyPr>
          <a:lstStyle>
            <a:lvl1pPr marL="0" indent="0">
              <a:buNone/>
              <a:defRPr sz="2200" b="0" kern="120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spcBef>
                <a:spcPts val="1800"/>
              </a:spcBef>
              <a:buClr>
                <a:schemeClr val="accent1"/>
              </a:buClr>
              <a:buSzPct val="80000"/>
              <a:buFont typeface="Wingdings" pitchFamily="2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447925" y="3137647"/>
            <a:ext cx="2971800" cy="2999232"/>
          </a:xfr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buSzPct val="80000"/>
              <a:buFont typeface="Wingdings" pitchFamily="2" charset="2"/>
              <a:tabLst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715000" y="2291697"/>
            <a:ext cx="2971800" cy="639762"/>
          </a:xfrm>
        </p:spPr>
        <p:txBody>
          <a:bodyPr anchor="ctr" anchorCtr="0">
            <a:noAutofit/>
          </a:bodyPr>
          <a:lstStyle>
            <a:lvl1pPr marL="0" indent="0">
              <a:buNone/>
              <a:defRPr sz="2200" b="0"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715000" y="3137647"/>
            <a:ext cx="2971800" cy="3001962"/>
          </a:xfr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6858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9144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143000" indent="-228600" algn="l" defTabSz="914400" rtl="0" eaLnBrk="1" latinLnBrk="0" hangingPunct="1">
              <a:buSzPct val="80000"/>
              <a:buFont typeface="Wingdings" pitchFamily="2" charset="2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10"/>
          <p:cNvGrpSpPr/>
          <p:nvPr/>
        </p:nvGrpSpPr>
        <p:grpSpPr>
          <a:xfrm>
            <a:off x="0" y="0"/>
            <a:ext cx="9144000" cy="1676400"/>
            <a:chOff x="0" y="0"/>
            <a:chExt cx="9144000" cy="16764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9144000" cy="16764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algn="ctr" defTabSz="914400" rtl="0" eaLnBrk="1" latinLnBrk="0" hangingPunct="1"/>
              <a:endParaRPr sz="1800" kern="1200">
                <a:solidFill>
                  <a:schemeClr val="lt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0" y="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Oval 9"/>
            <p:cNvSpPr/>
            <p:nvPr/>
          </p:nvSpPr>
          <p:spPr>
            <a:xfrm>
              <a:off x="495300" y="4191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9"/>
          <p:cNvGrpSpPr/>
          <p:nvPr/>
        </p:nvGrpSpPr>
        <p:grpSpPr>
          <a:xfrm>
            <a:off x="0" y="0"/>
            <a:ext cx="1828800" cy="1676400"/>
            <a:chOff x="457200" y="457200"/>
            <a:chExt cx="1828800" cy="1676400"/>
          </a:xfrm>
        </p:grpSpPr>
        <p:sp>
          <p:nvSpPr>
            <p:cNvPr id="8" name="Rectangle 7"/>
            <p:cNvSpPr/>
            <p:nvPr/>
          </p:nvSpPr>
          <p:spPr>
            <a:xfrm>
              <a:off x="457200" y="45720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Oval 8"/>
            <p:cNvSpPr/>
            <p:nvPr/>
          </p:nvSpPr>
          <p:spPr>
            <a:xfrm>
              <a:off x="952500" y="8763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41448" y="228600"/>
            <a:ext cx="6245352" cy="1143000"/>
          </a:xfrm>
        </p:spPr>
        <p:txBody>
          <a:bodyPr vert="horz" lIns="91440" tIns="45720" rIns="91440" bIns="45720" rtlCol="0" anchor="ctr">
            <a:normAutofit/>
          </a:bodyPr>
          <a:lstStyle>
            <a:lvl1pPr algn="r" defTabSz="914400" rtl="0" eaLnBrk="1" latinLnBrk="0" hangingPunct="1">
              <a:spcBef>
                <a:spcPct val="0"/>
              </a:spcBef>
              <a:buNone/>
              <a:defRPr sz="44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706624" y="2446991"/>
            <a:ext cx="5715000" cy="3531198"/>
          </a:xfrm>
        </p:spPr>
        <p:txBody>
          <a:bodyPr>
            <a:normAutofit/>
          </a:bodyPr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3031490"/>
            <a:ext cx="1524000" cy="2362200"/>
          </a:xfrm>
        </p:spPr>
        <p:txBody>
          <a:bodyPr/>
          <a:lstStyle>
            <a:lvl1pPr marL="0" indent="0">
              <a:lnSpc>
                <a:spcPct val="150000"/>
              </a:lnSpc>
              <a:buNone/>
              <a:defRPr sz="1400" b="1">
                <a:solidFill>
                  <a:srgbClr val="000000">
                    <a:alpha val="50196"/>
                  </a:srgb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41448" y="228600"/>
            <a:ext cx="6245352" cy="1143000"/>
          </a:xfrm>
        </p:spPr>
        <p:txBody>
          <a:bodyPr vert="horz" lIns="91440" tIns="45720" rIns="91440" bIns="45720" rtlCol="0" anchor="ctr">
            <a:normAutofit/>
          </a:bodyPr>
          <a:lstStyle>
            <a:lvl1pPr algn="r" defTabSz="914400" rtl="0" eaLnBrk="1" latinLnBrk="0" hangingPunct="1">
              <a:spcBef>
                <a:spcPct val="0"/>
              </a:spcBef>
              <a:buNone/>
              <a:defRPr sz="4400" kern="1200" cap="small" spc="200" baseline="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06624" y="2450592"/>
            <a:ext cx="5715000" cy="3529584"/>
          </a:xfrm>
          <a:noFill/>
          <a:ln w="101600" cmpd="sng">
            <a:miter lim="800000"/>
          </a:ln>
          <a:effectLst>
            <a:outerShdw blurRad="63500" sx="102000" sy="102000" algn="ctr" rotWithShape="0">
              <a:prstClr val="black">
                <a:alpha val="30000"/>
              </a:prstClr>
            </a:outerShdw>
          </a:effectLst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3031489"/>
            <a:ext cx="1527048" cy="2359152"/>
          </a:xfrm>
        </p:spPr>
        <p:txBody>
          <a:bodyPr vert="horz" lIns="91440" tIns="45720" rIns="91440" bIns="45720" rtlCol="0">
            <a:normAutofit/>
          </a:bodyPr>
          <a:lstStyle>
            <a:lvl1pPr marL="0" indent="0">
              <a:lnSpc>
                <a:spcPct val="150000"/>
              </a:lnSpc>
              <a:buNone/>
              <a:defRPr sz="1400" b="1" kern="1200">
                <a:solidFill>
                  <a:srgbClr val="000000">
                    <a:alpha val="50196"/>
                  </a:srgb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l" defTabSz="914400" rtl="0" eaLnBrk="1" latinLnBrk="0" hangingPunct="1">
              <a:lnSpc>
                <a:spcPct val="150000"/>
              </a:lnSpc>
              <a:spcBef>
                <a:spcPts val="1800"/>
              </a:spcBef>
              <a:buClr>
                <a:schemeClr val="accent1"/>
              </a:buClr>
              <a:buSzPct val="80000"/>
              <a:buFont typeface="Wingdings" pitchFamily="2" charset="2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11"/>
          <p:cNvGrpSpPr/>
          <p:nvPr/>
        </p:nvGrpSpPr>
        <p:grpSpPr>
          <a:xfrm>
            <a:off x="0" y="0"/>
            <a:ext cx="9144000" cy="6858000"/>
            <a:chOff x="0" y="0"/>
            <a:chExt cx="9144000" cy="6858000"/>
          </a:xfrm>
        </p:grpSpPr>
        <p:sp>
          <p:nvSpPr>
            <p:cNvPr id="7" name="Rectangle 6"/>
            <p:cNvSpPr/>
            <p:nvPr/>
          </p:nvSpPr>
          <p:spPr>
            <a:xfrm>
              <a:off x="457200" y="0"/>
              <a:ext cx="8686800" cy="16764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  <a:effectLst>
              <a:reflection blurRad="6350" stA="50000" endA="300" endPos="38500" dist="50800" dir="5400000" sy="-100000" algn="bl" rotWithShape="0"/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8" name="Rectangle 7"/>
            <p:cNvSpPr/>
            <p:nvPr/>
          </p:nvSpPr>
          <p:spPr>
            <a:xfrm>
              <a:off x="0" y="0"/>
              <a:ext cx="1828800" cy="68580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9" name="Rectangle 8"/>
            <p:cNvSpPr/>
            <p:nvPr/>
          </p:nvSpPr>
          <p:spPr>
            <a:xfrm>
              <a:off x="0" y="0"/>
              <a:ext cx="1828800" cy="167640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Oval 10"/>
            <p:cNvSpPr/>
            <p:nvPr/>
          </p:nvSpPr>
          <p:spPr>
            <a:xfrm>
              <a:off x="495300" y="419100"/>
              <a:ext cx="838200" cy="838200"/>
            </a:xfrm>
            <a:prstGeom prst="ellipse">
              <a:avLst/>
            </a:prstGeom>
            <a:solidFill>
              <a:schemeClr val="accent1">
                <a:alpha val="5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38400" y="2286000"/>
            <a:ext cx="6248400" cy="38401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438400" y="228600"/>
            <a:ext cx="6248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1494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 cap="small" baseline="0">
                <a:solidFill>
                  <a:schemeClr val="tx1"/>
                </a:solidFill>
                <a:latin typeface="+mj-lt"/>
              </a:defRPr>
            </a:lvl1pPr>
          </a:lstStyle>
          <a:p>
            <a:fld id="{6F56AEDA-C51A-42C6-AF18-E9F34D146F8B}" type="datetimeFigureOut">
              <a:rPr lang="en-US" smtClean="0"/>
              <a:t>1/4/2016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4384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small" baseline="0">
                <a:solidFill>
                  <a:schemeClr val="tx1"/>
                </a:solidFill>
                <a:latin typeface="+mj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3400" y="533400"/>
            <a:ext cx="762000" cy="6096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 cap="small" baseline="0">
                <a:solidFill>
                  <a:schemeClr val="tx1"/>
                </a:solidFill>
                <a:latin typeface="+mj-lt"/>
              </a:defRPr>
            </a:lvl1pPr>
          </a:lstStyle>
          <a:p>
            <a:fld id="{C29B45E9-0B6B-445E-814F-BB73941C465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5" r:id="rId1"/>
    <p:sldLayoutId id="2147483736" r:id="rId2"/>
    <p:sldLayoutId id="2147483737" r:id="rId3"/>
    <p:sldLayoutId id="2147483738" r:id="rId4"/>
    <p:sldLayoutId id="2147483739" r:id="rId5"/>
    <p:sldLayoutId id="2147483740" r:id="rId6"/>
    <p:sldLayoutId id="2147483741" r:id="rId7"/>
    <p:sldLayoutId id="2147483742" r:id="rId8"/>
    <p:sldLayoutId id="2147483743" r:id="rId9"/>
    <p:sldLayoutId id="2147483744" r:id="rId10"/>
    <p:sldLayoutId id="2147483745" r:id="rId11"/>
  </p:sldLayoutIdLst>
  <p:txStyles>
    <p:titleStyle>
      <a:lvl1pPr algn="r" defTabSz="914400" rtl="0" eaLnBrk="1" latinLnBrk="0" hangingPunct="1">
        <a:spcBef>
          <a:spcPct val="0"/>
        </a:spcBef>
        <a:buNone/>
        <a:defRPr sz="4400" kern="1200" cap="small" spc="200" baseline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914400" rtl="0" eaLnBrk="1" latinLnBrk="0" hangingPunct="1">
        <a:spcBef>
          <a:spcPts val="1800"/>
        </a:spcBef>
        <a:buClr>
          <a:schemeClr val="accent1"/>
        </a:buClr>
        <a:buSzPct val="80000"/>
        <a:buFont typeface="Wingdings" pitchFamily="2" charset="2"/>
        <a:buChar char=""/>
        <a:defRPr sz="22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indent="-457200" algn="l" defTabSz="914400" rtl="0" eaLnBrk="1" latinLnBrk="0" hangingPunct="1">
        <a:spcBef>
          <a:spcPts val="1800"/>
        </a:spcBef>
        <a:buClr>
          <a:schemeClr val="accent2"/>
        </a:buClr>
        <a:buSzPct val="80000"/>
        <a:buFont typeface="Wingdings" pitchFamily="2" charset="2"/>
        <a:buChar char="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457200" algn="l" defTabSz="914400" rtl="0" eaLnBrk="1" latinLnBrk="0" hangingPunct="1">
        <a:spcBef>
          <a:spcPts val="1200"/>
        </a:spcBef>
        <a:buClr>
          <a:schemeClr val="accent3"/>
        </a:buClr>
        <a:buSzPct val="80000"/>
        <a:buFont typeface="Wingdings" pitchFamily="2" charset="2"/>
        <a:buChar char="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800" indent="-457200" algn="l" defTabSz="914400" rtl="0" eaLnBrk="1" latinLnBrk="0" hangingPunct="1">
        <a:spcBef>
          <a:spcPts val="1200"/>
        </a:spcBef>
        <a:buClr>
          <a:schemeClr val="accent4"/>
        </a:buClr>
        <a:buSzPct val="80000"/>
        <a:buFont typeface="Wingdings" pitchFamily="2" charset="2"/>
        <a:buChar char="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2286000" indent="-457200" algn="l" defTabSz="914400" rtl="0" eaLnBrk="1" latinLnBrk="0" hangingPunct="1">
        <a:spcBef>
          <a:spcPts val="1200"/>
        </a:spcBef>
        <a:buClr>
          <a:schemeClr val="accent5"/>
        </a:buClr>
        <a:buSzPct val="80000"/>
        <a:buFont typeface="Wingdings" pitchFamily="2" charset="2"/>
        <a:buChar char="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indent="-457200" algn="l" defTabSz="914400" rtl="0" eaLnBrk="1" latinLnBrk="0" hangingPunct="1">
        <a:spcBef>
          <a:spcPts val="1200"/>
        </a:spcBef>
        <a:buClr>
          <a:schemeClr val="accent6"/>
        </a:buClr>
        <a:buSzPct val="90000"/>
        <a:buFont typeface="Wingdings" pitchFamily="2" charset="2"/>
        <a:buChar char="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3200400" indent="-457200" algn="l" defTabSz="914400" rtl="0" eaLnBrk="1" latinLnBrk="0" hangingPunct="1">
        <a:spcBef>
          <a:spcPts val="1200"/>
        </a:spcBef>
        <a:buClr>
          <a:schemeClr val="accent1"/>
        </a:buClr>
        <a:buSzPct val="70000"/>
        <a:buFont typeface="Wingdings" pitchFamily="2" charset="2"/>
        <a:buChar char="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657600" indent="-457200" algn="l" defTabSz="914400" rtl="0" eaLnBrk="1" latinLnBrk="0" hangingPunct="1">
        <a:spcBef>
          <a:spcPts val="1200"/>
        </a:spcBef>
        <a:buClr>
          <a:schemeClr val="accent3"/>
        </a:buClr>
        <a:buFont typeface="Courier New" pitchFamily="49" charset="0"/>
        <a:buChar char="o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4114800" indent="-457200" algn="l" defTabSz="914400" rtl="0" eaLnBrk="1" latinLnBrk="0" hangingPunct="1">
        <a:spcBef>
          <a:spcPts val="12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2800" dirty="0" smtClean="0"/>
              <a:t>2</a:t>
            </a:r>
            <a:r>
              <a:rPr lang="en-US" sz="2800" baseline="30000" dirty="0" smtClean="0"/>
              <a:t>nd</a:t>
            </a:r>
            <a:r>
              <a:rPr lang="en-US" sz="2800" dirty="0" smtClean="0"/>
              <a:t> Year	5.2</a:t>
            </a:r>
            <a:endParaRPr lang="en-US" sz="2800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Los </a:t>
            </a:r>
            <a:r>
              <a:rPr lang="en-US" dirty="0" err="1" smtClean="0"/>
              <a:t>Apuntes</a:t>
            </a:r>
            <a:r>
              <a:rPr lang="en-US" dirty="0" smtClean="0"/>
              <a:t>: Present Progressive with Pronouns	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ACCENTS with Pronouns that are ATTACHED to the present participle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05000" y="1905000"/>
            <a:ext cx="6248400" cy="4724400"/>
          </a:xfrm>
        </p:spPr>
        <p:txBody>
          <a:bodyPr>
            <a:noAutofit/>
          </a:bodyPr>
          <a:lstStyle/>
          <a:p>
            <a:r>
              <a:rPr lang="en-US" sz="3200" dirty="0" smtClean="0"/>
              <a:t>Accents are added to the ________________ syllable of the ____________________</a:t>
            </a:r>
          </a:p>
          <a:p>
            <a:r>
              <a:rPr lang="en-US" sz="2800" dirty="0" err="1" smtClean="0"/>
              <a:t>Ejemplos</a:t>
            </a:r>
            <a:r>
              <a:rPr lang="en-US" sz="2800" dirty="0" smtClean="0"/>
              <a:t>:</a:t>
            </a:r>
          </a:p>
          <a:p>
            <a:pPr lvl="1"/>
            <a:r>
              <a:rPr lang="en-US" sz="2800" dirty="0" smtClean="0"/>
              <a:t>I am drinking it (the coffee)</a:t>
            </a:r>
          </a:p>
          <a:p>
            <a:pPr lvl="2"/>
            <a:r>
              <a:rPr lang="en-US" sz="2800" dirty="0" err="1" smtClean="0"/>
              <a:t>Yo</a:t>
            </a:r>
            <a:r>
              <a:rPr lang="en-US" sz="2800" dirty="0" smtClean="0"/>
              <a:t> </a:t>
            </a:r>
            <a:r>
              <a:rPr lang="en-US" sz="2800" dirty="0" err="1" smtClean="0"/>
              <a:t>estoy</a:t>
            </a:r>
            <a:r>
              <a:rPr lang="en-US" sz="2800" dirty="0" smtClean="0"/>
              <a:t> </a:t>
            </a:r>
            <a:r>
              <a:rPr lang="en-US" sz="2800" dirty="0" err="1" smtClean="0"/>
              <a:t>bebi</a:t>
            </a:r>
            <a:r>
              <a:rPr lang="es-ES_tradnl" sz="2800" dirty="0" err="1" smtClean="0"/>
              <a:t>éndolo</a:t>
            </a:r>
            <a:endParaRPr lang="es-ES_tradnl" sz="2800" dirty="0" smtClean="0"/>
          </a:p>
          <a:p>
            <a:pPr lvl="1"/>
            <a:r>
              <a:rPr lang="en-US" sz="2800" dirty="0" smtClean="0"/>
              <a:t>She is making it (the bed)</a:t>
            </a:r>
          </a:p>
          <a:p>
            <a:pPr lvl="2"/>
            <a:r>
              <a:rPr lang="en-US" sz="2800" dirty="0" smtClean="0"/>
              <a:t>Ella </a:t>
            </a:r>
            <a:r>
              <a:rPr lang="en-US" sz="2800" dirty="0" err="1" smtClean="0"/>
              <a:t>está</a:t>
            </a:r>
            <a:r>
              <a:rPr lang="en-US" sz="2800" dirty="0" smtClean="0"/>
              <a:t> </a:t>
            </a:r>
            <a:r>
              <a:rPr lang="en-US" sz="2800" dirty="0" err="1" smtClean="0"/>
              <a:t>haciéndola</a:t>
            </a:r>
            <a:r>
              <a:rPr lang="en-US" sz="2800" dirty="0" smtClean="0"/>
              <a:t>. </a:t>
            </a:r>
            <a:r>
              <a:rPr lang="en-US" sz="1600" dirty="0" smtClean="0"/>
              <a:t>	</a:t>
            </a:r>
          </a:p>
          <a:p>
            <a:pPr lvl="1"/>
            <a:endParaRPr lang="en-US" sz="4200" dirty="0"/>
          </a:p>
        </p:txBody>
      </p:sp>
      <p:sp>
        <p:nvSpPr>
          <p:cNvPr id="4" name="Rectangle 3"/>
          <p:cNvSpPr/>
          <p:nvPr/>
        </p:nvSpPr>
        <p:spPr>
          <a:xfrm>
            <a:off x="3200400" y="2325469"/>
            <a:ext cx="2280432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2</a:t>
            </a:r>
            <a:r>
              <a:rPr lang="en-US" sz="3600" b="1" cap="none" spc="0" baseline="3000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nd</a:t>
            </a:r>
            <a:r>
              <a:rPr lang="en-US" sz="36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to LAST</a:t>
            </a:r>
            <a:endParaRPr lang="en-US" sz="3600" b="1" cap="none" spc="0" dirty="0">
              <a:ln w="1905"/>
              <a:solidFill>
                <a:srgbClr val="FF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733800" y="2895600"/>
            <a:ext cx="3688189" cy="58477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2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PRESENT PARTICIPLE</a:t>
            </a:r>
            <a:endParaRPr lang="en-US" sz="3200" b="1" cap="none" spc="0" dirty="0">
              <a:ln w="1905"/>
              <a:solidFill>
                <a:srgbClr val="FF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ransition>
    <p:diamond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800" decel="100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800" decel="100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800" decel="100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800" decel="100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8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8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3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8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4" grpId="0"/>
      <p:bldP spid="5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Más Práctica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38400" y="2133600"/>
            <a:ext cx="6248400" cy="3840163"/>
          </a:xfrm>
        </p:spPr>
        <p:txBody>
          <a:bodyPr>
            <a:noAutofit/>
          </a:bodyPr>
          <a:lstStyle/>
          <a:p>
            <a:r>
              <a:rPr lang="es-ES_tradnl" sz="2400" dirty="0" smtClean="0"/>
              <a:t>I am </a:t>
            </a:r>
            <a:r>
              <a:rPr lang="es-ES_tradnl" sz="2400" dirty="0" err="1" smtClean="0"/>
              <a:t>buying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it</a:t>
            </a:r>
            <a:r>
              <a:rPr lang="es-ES_tradnl" sz="2400" dirty="0" smtClean="0"/>
              <a:t> (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book</a:t>
            </a:r>
            <a:r>
              <a:rPr lang="es-ES_tradnl" sz="2400" dirty="0" smtClean="0"/>
              <a:t>).</a:t>
            </a:r>
          </a:p>
          <a:p>
            <a:pPr lvl="1"/>
            <a:r>
              <a:rPr lang="es-ES_tradnl" sz="2400" dirty="0" smtClean="0"/>
              <a:t>Yo estoy comprándo</a:t>
            </a:r>
            <a:r>
              <a:rPr lang="es-ES_tradnl" sz="2400" b="1" dirty="0" smtClean="0"/>
              <a:t>lo. </a:t>
            </a:r>
          </a:p>
          <a:p>
            <a:r>
              <a:rPr lang="es-ES_tradnl" sz="2400" dirty="0" err="1" smtClean="0"/>
              <a:t>She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is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eating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them</a:t>
            </a:r>
            <a:r>
              <a:rPr lang="es-ES_tradnl" sz="2400" dirty="0" smtClean="0"/>
              <a:t> (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squid</a:t>
            </a:r>
            <a:r>
              <a:rPr lang="es-ES_tradnl" sz="2400" dirty="0" smtClean="0"/>
              <a:t>)</a:t>
            </a:r>
          </a:p>
          <a:p>
            <a:pPr lvl="1"/>
            <a:r>
              <a:rPr lang="es-ES_tradnl" sz="2400" dirty="0" smtClean="0"/>
              <a:t>Ella está comiéndo</a:t>
            </a:r>
            <a:r>
              <a:rPr lang="es-ES_tradnl" sz="2400" b="1" dirty="0" smtClean="0"/>
              <a:t>los</a:t>
            </a:r>
          </a:p>
          <a:p>
            <a:r>
              <a:rPr lang="es-ES_tradnl" sz="2400" dirty="0" smtClean="0"/>
              <a:t>I am </a:t>
            </a:r>
            <a:r>
              <a:rPr lang="es-ES_tradnl" sz="2400" dirty="0" err="1" smtClean="0"/>
              <a:t>buying</a:t>
            </a:r>
            <a:r>
              <a:rPr lang="es-ES_tradnl" sz="2400" dirty="0" smtClean="0"/>
              <a:t> a </a:t>
            </a:r>
            <a:r>
              <a:rPr lang="es-ES_tradnl" sz="2400" dirty="0" err="1" smtClean="0"/>
              <a:t>dress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for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her</a:t>
            </a:r>
            <a:r>
              <a:rPr lang="es-ES_tradnl" sz="2400" dirty="0" smtClean="0"/>
              <a:t>.</a:t>
            </a:r>
          </a:p>
          <a:p>
            <a:pPr lvl="1"/>
            <a:r>
              <a:rPr lang="es-ES_tradnl" sz="2400" dirty="0" smtClean="0"/>
              <a:t>Yo estoy </a:t>
            </a:r>
            <a:r>
              <a:rPr lang="es-ES_tradnl" sz="2400" dirty="0" err="1" smtClean="0"/>
              <a:t>compr</a:t>
            </a:r>
            <a:r>
              <a:rPr lang="en-US" sz="2400" dirty="0" err="1" smtClean="0"/>
              <a:t>ándo</a:t>
            </a:r>
            <a:r>
              <a:rPr lang="en-US" sz="2400" b="1" dirty="0" err="1" smtClean="0"/>
              <a:t>le</a:t>
            </a:r>
            <a:r>
              <a:rPr lang="en-US" sz="2400" b="1" dirty="0" smtClean="0"/>
              <a:t> </a:t>
            </a:r>
            <a:r>
              <a:rPr lang="en-US" sz="2400" dirty="0" smtClean="0"/>
              <a:t>un </a:t>
            </a:r>
            <a:r>
              <a:rPr lang="en-US" sz="2400" dirty="0" err="1" smtClean="0"/>
              <a:t>vestido</a:t>
            </a:r>
            <a:r>
              <a:rPr lang="en-US" sz="2400" dirty="0" smtClean="0"/>
              <a:t>. </a:t>
            </a:r>
            <a:endParaRPr lang="en-US" sz="2400" b="1" dirty="0" smtClean="0"/>
          </a:p>
          <a:p>
            <a:r>
              <a:rPr lang="es-ES_tradnl" sz="2400" dirty="0" err="1" smtClean="0"/>
              <a:t>They</a:t>
            </a:r>
            <a:r>
              <a:rPr lang="es-ES_tradnl" sz="2400" dirty="0" smtClean="0"/>
              <a:t> are </a:t>
            </a:r>
            <a:r>
              <a:rPr lang="es-ES_tradnl" sz="2400" dirty="0" err="1" smtClean="0"/>
              <a:t>telling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him</a:t>
            </a:r>
            <a:r>
              <a:rPr lang="es-ES_tradnl" sz="2400" dirty="0" smtClean="0"/>
              <a:t>.</a:t>
            </a:r>
          </a:p>
          <a:p>
            <a:pPr lvl="1"/>
            <a:r>
              <a:rPr lang="es-ES_tradnl" sz="2400" dirty="0" smtClean="0"/>
              <a:t>Ellos están diciéndo</a:t>
            </a:r>
            <a:r>
              <a:rPr lang="es-ES_tradnl" sz="2400" b="1" dirty="0" smtClean="0"/>
              <a:t>le</a:t>
            </a:r>
            <a:r>
              <a:rPr lang="es-ES_tradnl" sz="2400" dirty="0" smtClean="0"/>
              <a:t>. </a:t>
            </a:r>
          </a:p>
        </p:txBody>
      </p:sp>
    </p:spTree>
  </p:cSld>
  <p:clrMapOvr>
    <a:masterClrMapping/>
  </p:clrMapOvr>
  <p:transition>
    <p:cover dir="ld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Más Práctica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981200" y="1905000"/>
            <a:ext cx="6705600" cy="4724400"/>
          </a:xfrm>
        </p:spPr>
        <p:txBody>
          <a:bodyPr>
            <a:noAutofit/>
          </a:bodyPr>
          <a:lstStyle/>
          <a:p>
            <a:r>
              <a:rPr lang="es-ES_tradnl" sz="2400" dirty="0" err="1" smtClean="0"/>
              <a:t>We</a:t>
            </a:r>
            <a:r>
              <a:rPr lang="es-ES_tradnl" sz="2400" dirty="0" smtClean="0"/>
              <a:t> are </a:t>
            </a:r>
            <a:r>
              <a:rPr lang="es-ES_tradnl" sz="2400" dirty="0" err="1" smtClean="0"/>
              <a:t>ordering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it</a:t>
            </a:r>
            <a:r>
              <a:rPr lang="es-ES_tradnl" sz="2400" dirty="0" smtClean="0"/>
              <a:t> (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ham</a:t>
            </a:r>
            <a:r>
              <a:rPr lang="es-ES_tradnl" sz="2400" dirty="0" smtClean="0"/>
              <a:t>).</a:t>
            </a:r>
          </a:p>
          <a:p>
            <a:pPr lvl="1"/>
            <a:r>
              <a:rPr lang="es-ES_tradnl" sz="2400" dirty="0" smtClean="0"/>
              <a:t>Estamos </a:t>
            </a:r>
            <a:r>
              <a:rPr lang="es-ES_tradnl" sz="2400" dirty="0"/>
              <a:t>pidiéndo</a:t>
            </a:r>
            <a:r>
              <a:rPr lang="es-ES_tradnl" sz="2400" b="1" dirty="0" smtClean="0"/>
              <a:t>lo</a:t>
            </a:r>
            <a:r>
              <a:rPr lang="es-ES_tradnl" sz="2400" dirty="0" smtClean="0"/>
              <a:t>. </a:t>
            </a:r>
          </a:p>
          <a:p>
            <a:r>
              <a:rPr lang="es-ES_tradnl" sz="2400" dirty="0" err="1" smtClean="0"/>
              <a:t>You</a:t>
            </a:r>
            <a:r>
              <a:rPr lang="es-ES_tradnl" sz="2400" dirty="0" smtClean="0"/>
              <a:t> (formal/singular) are </a:t>
            </a:r>
            <a:r>
              <a:rPr lang="es-ES_tradnl" sz="2400" dirty="0" err="1" smtClean="0"/>
              <a:t>removing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dust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from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window</a:t>
            </a:r>
            <a:r>
              <a:rPr lang="es-ES_tradnl" sz="2400" dirty="0" smtClean="0"/>
              <a:t>.</a:t>
            </a:r>
          </a:p>
          <a:p>
            <a:pPr lvl="1"/>
            <a:r>
              <a:rPr lang="es-ES_tradnl" sz="2400" dirty="0" smtClean="0"/>
              <a:t>Usted </a:t>
            </a:r>
            <a:r>
              <a:rPr lang="es-ES_tradnl" sz="2400" smtClean="0"/>
              <a:t>está quitando </a:t>
            </a:r>
            <a:r>
              <a:rPr lang="es-ES_tradnl" sz="2400" dirty="0" smtClean="0"/>
              <a:t>el polvo de la ventana. </a:t>
            </a:r>
          </a:p>
          <a:p>
            <a:r>
              <a:rPr lang="es-ES_tradnl" sz="2400" dirty="0" err="1" smtClean="0"/>
              <a:t>She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is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showering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herself</a:t>
            </a:r>
            <a:r>
              <a:rPr lang="es-ES_tradnl" sz="2400" dirty="0" smtClean="0"/>
              <a:t>.</a:t>
            </a:r>
          </a:p>
          <a:p>
            <a:pPr lvl="1"/>
            <a:r>
              <a:rPr lang="es-ES_tradnl" sz="2400" dirty="0" smtClean="0"/>
              <a:t>Ella está duchándo</a:t>
            </a:r>
            <a:r>
              <a:rPr lang="es-ES_tradnl" sz="2400" b="1" dirty="0" smtClean="0"/>
              <a:t>se</a:t>
            </a:r>
            <a:r>
              <a:rPr lang="es-ES_tradnl" sz="2400" dirty="0" smtClean="0"/>
              <a:t>. </a:t>
            </a:r>
          </a:p>
          <a:p>
            <a:r>
              <a:rPr lang="es-ES_tradnl" sz="2400" dirty="0" smtClean="0"/>
              <a:t>I am </a:t>
            </a:r>
            <a:r>
              <a:rPr lang="es-ES_tradnl" sz="2400" dirty="0" err="1" smtClean="0"/>
              <a:t>shaving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myself</a:t>
            </a:r>
            <a:r>
              <a:rPr lang="es-ES_tradnl" sz="2400" dirty="0" smtClean="0"/>
              <a:t>. </a:t>
            </a:r>
          </a:p>
          <a:p>
            <a:pPr lvl="1"/>
            <a:r>
              <a:rPr lang="es-ES_tradnl" sz="2400" dirty="0" smtClean="0"/>
              <a:t>Yo estoy afeitándo</a:t>
            </a:r>
            <a:r>
              <a:rPr lang="es-ES_tradnl" sz="2400" b="1" dirty="0" smtClean="0"/>
              <a:t>me</a:t>
            </a:r>
            <a:r>
              <a:rPr lang="es-ES_tradnl" sz="2400" dirty="0" smtClean="0"/>
              <a:t>. </a:t>
            </a:r>
          </a:p>
          <a:p>
            <a:r>
              <a:rPr lang="es-ES_tradnl" sz="2400" dirty="0" err="1" smtClean="0"/>
              <a:t>You</a:t>
            </a:r>
            <a:r>
              <a:rPr lang="es-ES_tradnl" sz="2400" dirty="0" smtClean="0"/>
              <a:t>  (familiar/singular) are </a:t>
            </a:r>
            <a:r>
              <a:rPr lang="es-ES_tradnl" sz="2400" dirty="0" err="1" smtClean="0"/>
              <a:t>wahsing</a:t>
            </a:r>
            <a:r>
              <a:rPr lang="es-ES_tradnl" sz="2400" dirty="0" smtClean="0"/>
              <a:t> (</a:t>
            </a:r>
            <a:r>
              <a:rPr lang="es-ES_tradnl" sz="2400" dirty="0" err="1" smtClean="0"/>
              <a:t>yourself</a:t>
            </a:r>
            <a:r>
              <a:rPr lang="es-ES_tradnl" sz="2400" dirty="0" smtClean="0"/>
              <a:t>) </a:t>
            </a:r>
            <a:r>
              <a:rPr lang="es-ES_tradnl" sz="2400" dirty="0" err="1" smtClean="0"/>
              <a:t>your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hands</a:t>
            </a:r>
            <a:r>
              <a:rPr lang="es-ES_tradnl" sz="2400" dirty="0" smtClean="0"/>
              <a:t>. </a:t>
            </a:r>
          </a:p>
          <a:p>
            <a:pPr lvl="1"/>
            <a:r>
              <a:rPr lang="es-ES_tradnl" sz="2400" dirty="0" smtClean="0"/>
              <a:t>Tú estás </a:t>
            </a:r>
            <a:r>
              <a:rPr lang="es-ES_tradnl" sz="2400" dirty="0" err="1" smtClean="0"/>
              <a:t>lavandote</a:t>
            </a:r>
            <a:r>
              <a:rPr lang="es-ES_tradnl" sz="2400" dirty="0" smtClean="0"/>
              <a:t> las manos. </a:t>
            </a:r>
            <a:endParaRPr lang="en-US" sz="2400" dirty="0" smtClean="0"/>
          </a:p>
          <a:p>
            <a:endParaRPr lang="en-US" sz="2400" dirty="0"/>
          </a:p>
        </p:txBody>
      </p:sp>
    </p:spTree>
  </p:cSld>
  <p:clrMapOvr>
    <a:masterClrMapping/>
  </p:clrMapOvr>
  <p:transition>
    <p:cut thruBlk="1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7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2" dur="5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When is the present progressive used?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24000" y="1905000"/>
            <a:ext cx="6629400" cy="4224528"/>
          </a:xfrm>
        </p:spPr>
        <p:txBody>
          <a:bodyPr>
            <a:noAutofit/>
          </a:bodyPr>
          <a:lstStyle/>
          <a:p>
            <a:r>
              <a:rPr lang="en-US" sz="2800" dirty="0" smtClean="0"/>
              <a:t>To talk about actions in progress</a:t>
            </a:r>
          </a:p>
          <a:p>
            <a:r>
              <a:rPr lang="en-US" sz="2800" dirty="0" smtClean="0"/>
              <a:t>To talk about actions that are going on RIGHT NOW</a:t>
            </a:r>
          </a:p>
          <a:p>
            <a:r>
              <a:rPr lang="en-US" sz="2800" dirty="0" smtClean="0"/>
              <a:t>The English equivalent is adding “</a:t>
            </a:r>
            <a:r>
              <a:rPr lang="en-US" sz="2800" dirty="0" err="1" smtClean="0"/>
              <a:t>ing</a:t>
            </a:r>
            <a:r>
              <a:rPr lang="en-US" sz="2800" dirty="0" smtClean="0"/>
              <a:t>” on the end of verbs</a:t>
            </a:r>
            <a:endParaRPr lang="en-US" sz="2800" dirty="0"/>
          </a:p>
        </p:txBody>
      </p:sp>
    </p:spTree>
  </p:cSld>
  <p:clrMapOvr>
    <a:masterClrMapping/>
  </p:clrMapOvr>
  <p:transition>
    <p:wheel spokes="8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3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How is the present progressive tense formed?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4000" dirty="0" err="1" smtClean="0"/>
              <a:t>Estar</a:t>
            </a:r>
            <a:r>
              <a:rPr lang="en-US" sz="4000" dirty="0" smtClean="0"/>
              <a:t> </a:t>
            </a:r>
          </a:p>
          <a:p>
            <a:pPr>
              <a:buNone/>
            </a:pPr>
            <a:r>
              <a:rPr lang="en-US" sz="4000" dirty="0" smtClean="0"/>
              <a:t>		+</a:t>
            </a:r>
          </a:p>
          <a:p>
            <a:pPr>
              <a:buNone/>
            </a:pPr>
            <a:r>
              <a:rPr lang="en-US" sz="4000" dirty="0" smtClean="0"/>
              <a:t>		 Present Participle 			(</a:t>
            </a:r>
            <a:r>
              <a:rPr lang="en-US" sz="4000" dirty="0" err="1" smtClean="0"/>
              <a:t>ando</a:t>
            </a:r>
            <a:r>
              <a:rPr lang="en-US" sz="4000" dirty="0" smtClean="0"/>
              <a:t>/</a:t>
            </a:r>
            <a:r>
              <a:rPr lang="en-US" sz="4000" dirty="0" err="1" smtClean="0"/>
              <a:t>iendo</a:t>
            </a:r>
            <a:r>
              <a:rPr lang="en-US" sz="4000" dirty="0" smtClean="0"/>
              <a:t>)</a:t>
            </a:r>
            <a:endParaRPr lang="en-US" sz="4000" dirty="0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228600"/>
            <a:ext cx="8915400" cy="2133600"/>
          </a:xfrm>
        </p:spPr>
        <p:txBody>
          <a:bodyPr>
            <a:normAutofit fontScale="90000"/>
          </a:bodyPr>
          <a:lstStyle/>
          <a:p>
            <a:r>
              <a:rPr lang="en-US" b="1" dirty="0" smtClean="0"/>
              <a:t>REGULARS</a:t>
            </a:r>
            <a:r>
              <a:rPr lang="en-US" dirty="0" smtClean="0"/>
              <a:t> – Complete the chart with the correct form of ESTAR and HABLAR to say that people are talking 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228600" y="2743200"/>
          <a:ext cx="8610600" cy="3581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05300"/>
                <a:gridCol w="4305300"/>
              </a:tblGrid>
              <a:tr h="1193800">
                <a:tc>
                  <a:txBody>
                    <a:bodyPr/>
                    <a:lstStyle/>
                    <a:p>
                      <a:r>
                        <a:rPr lang="en-US" dirty="0" smtClean="0"/>
                        <a:t>I am talking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We are talking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193800">
                <a:tc>
                  <a:txBody>
                    <a:bodyPr/>
                    <a:lstStyle/>
                    <a:p>
                      <a:r>
                        <a:rPr lang="en-US" dirty="0" smtClean="0"/>
                        <a:t>You (familiar/singular) are talking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You (familiar/plural/Spain) are talking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  <a:tr h="1193800">
                <a:tc>
                  <a:txBody>
                    <a:bodyPr/>
                    <a:lstStyle/>
                    <a:p>
                      <a:r>
                        <a:rPr lang="en-US" dirty="0" smtClean="0"/>
                        <a:t>He, She, You (formal/singular)</a:t>
                      </a:r>
                      <a:r>
                        <a:rPr lang="en-US" baseline="0" dirty="0" smtClean="0"/>
                        <a:t> is/are talking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They,</a:t>
                      </a:r>
                      <a:r>
                        <a:rPr lang="en-US" baseline="0" dirty="0" smtClean="0"/>
                        <a:t> You (formal/plural) are talking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</a:tcPr>
                </a:tc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381000" y="3124200"/>
            <a:ext cx="3967881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(</a:t>
            </a:r>
            <a:r>
              <a:rPr lang="en-US" sz="36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Yo</a:t>
            </a:r>
            <a:r>
              <a:rPr lang="en-US" sz="36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) </a:t>
            </a:r>
            <a:r>
              <a:rPr lang="en-US" sz="36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Estoy</a:t>
            </a:r>
            <a:r>
              <a:rPr lang="en-US" sz="36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en-US" sz="36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hablando</a:t>
            </a:r>
            <a:endParaRPr lang="en-US" sz="36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77943" y="4343400"/>
            <a:ext cx="3926396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6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(T</a:t>
            </a:r>
            <a:r>
              <a:rPr lang="es-ES_tradnl" sz="36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ú) estás </a:t>
            </a:r>
            <a:r>
              <a:rPr lang="en-US" sz="36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hablando</a:t>
            </a:r>
            <a:endParaRPr lang="en-US" sz="36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55722" y="5410200"/>
            <a:ext cx="4576959" cy="954107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n-US" sz="28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(</a:t>
            </a:r>
            <a:r>
              <a:rPr lang="es-ES_tradnl" sz="28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él, ella, usted) </a:t>
            </a:r>
          </a:p>
          <a:p>
            <a:pPr algn="ctr"/>
            <a:r>
              <a:rPr lang="es-ES_tradnl" sz="28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está </a:t>
            </a:r>
            <a:r>
              <a:rPr lang="en-US" sz="28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hablando</a:t>
            </a:r>
            <a:endParaRPr lang="en-US" sz="28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5081738" y="2895600"/>
            <a:ext cx="3300262" cy="107721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(</a:t>
            </a:r>
            <a:r>
              <a:rPr lang="en-US" sz="32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Nosotros</a:t>
            </a:r>
            <a:r>
              <a:rPr lang="en-US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) </a:t>
            </a:r>
          </a:p>
          <a:p>
            <a:pPr algn="ctr"/>
            <a:r>
              <a:rPr lang="en-US" sz="32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Estamos</a:t>
            </a:r>
            <a:r>
              <a:rPr lang="en-US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en-US" sz="32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hablando</a:t>
            </a:r>
            <a:endParaRPr lang="en-US" sz="32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5332224" y="4114800"/>
            <a:ext cx="2846613" cy="107721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(</a:t>
            </a:r>
            <a:r>
              <a:rPr lang="en-US" sz="32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Vosotros</a:t>
            </a:r>
            <a:r>
              <a:rPr lang="en-US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) </a:t>
            </a:r>
          </a:p>
          <a:p>
            <a:pPr algn="ctr"/>
            <a:r>
              <a:rPr lang="en-US" sz="32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Estáis</a:t>
            </a:r>
            <a:r>
              <a:rPr lang="en-US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en-US" sz="32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hablando</a:t>
            </a:r>
            <a:endParaRPr lang="en-US" sz="32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4698777" y="5257800"/>
            <a:ext cx="3812262" cy="1077218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(</a:t>
            </a:r>
            <a:r>
              <a:rPr lang="en-US" sz="32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ellos</a:t>
            </a:r>
            <a:r>
              <a:rPr lang="en-US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, </a:t>
            </a:r>
            <a:r>
              <a:rPr lang="en-US" sz="32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ellas</a:t>
            </a:r>
            <a:r>
              <a:rPr lang="en-US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, </a:t>
            </a:r>
            <a:r>
              <a:rPr lang="en-US" sz="32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ustedes</a:t>
            </a:r>
            <a:r>
              <a:rPr lang="en-US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) </a:t>
            </a:r>
          </a:p>
          <a:p>
            <a:pPr algn="ctr"/>
            <a:r>
              <a:rPr lang="en-US" sz="32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Están</a:t>
            </a:r>
            <a:r>
              <a:rPr lang="en-US" sz="32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en-US" sz="32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hablando</a:t>
            </a:r>
            <a:endParaRPr lang="en-US" sz="32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Más Práctica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133600" y="1828800"/>
            <a:ext cx="6096000" cy="4297363"/>
          </a:xfrm>
        </p:spPr>
        <p:txBody>
          <a:bodyPr>
            <a:noAutofit/>
          </a:bodyPr>
          <a:lstStyle/>
          <a:p>
            <a:r>
              <a:rPr lang="es-ES_tradnl" sz="2400" dirty="0" smtClean="0"/>
              <a:t>I am </a:t>
            </a:r>
            <a:r>
              <a:rPr lang="es-ES_tradnl" sz="2400" dirty="0" err="1" smtClean="0"/>
              <a:t>taking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out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trash</a:t>
            </a:r>
            <a:r>
              <a:rPr lang="es-ES_tradnl" sz="2400" dirty="0" smtClean="0"/>
              <a:t>.</a:t>
            </a:r>
          </a:p>
          <a:p>
            <a:pPr lvl="1"/>
            <a:r>
              <a:rPr lang="es-ES_tradnl" sz="2400" dirty="0" smtClean="0"/>
              <a:t>Yo </a:t>
            </a:r>
            <a:r>
              <a:rPr lang="es-ES_tradnl" sz="2400" u="sng" dirty="0" smtClean="0"/>
              <a:t>estoy sacando </a:t>
            </a:r>
            <a:r>
              <a:rPr lang="es-ES_tradnl" sz="2400" dirty="0" smtClean="0"/>
              <a:t>la basura.</a:t>
            </a:r>
          </a:p>
          <a:p>
            <a:r>
              <a:rPr lang="es-ES_tradnl" sz="2400" dirty="0" err="1" smtClean="0"/>
              <a:t>She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is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vacuuming</a:t>
            </a:r>
            <a:r>
              <a:rPr lang="es-ES_tradnl" sz="2400" dirty="0" smtClean="0"/>
              <a:t>. </a:t>
            </a:r>
          </a:p>
          <a:p>
            <a:pPr lvl="1"/>
            <a:r>
              <a:rPr lang="es-ES_tradnl" sz="2400" dirty="0" smtClean="0"/>
              <a:t>Ella </a:t>
            </a:r>
            <a:r>
              <a:rPr lang="es-ES_tradnl" sz="2400" u="sng" dirty="0" smtClean="0"/>
              <a:t>está pasando </a:t>
            </a:r>
            <a:r>
              <a:rPr lang="es-ES_tradnl" sz="2400" dirty="0" smtClean="0"/>
              <a:t>la aspiradora.</a:t>
            </a:r>
          </a:p>
          <a:p>
            <a:r>
              <a:rPr lang="es-ES_tradnl" sz="2400" dirty="0" err="1" smtClean="0"/>
              <a:t>We</a:t>
            </a:r>
            <a:r>
              <a:rPr lang="es-ES_tradnl" sz="2400" dirty="0" smtClean="0"/>
              <a:t> are </a:t>
            </a:r>
            <a:r>
              <a:rPr lang="es-ES_tradnl" sz="2400" dirty="0" err="1" smtClean="0"/>
              <a:t>eating</a:t>
            </a:r>
            <a:r>
              <a:rPr lang="es-ES_tradnl" sz="2400" dirty="0" smtClean="0"/>
              <a:t> olives.</a:t>
            </a:r>
          </a:p>
          <a:p>
            <a:pPr lvl="1"/>
            <a:r>
              <a:rPr lang="es-ES_tradnl" sz="2400" dirty="0" smtClean="0"/>
              <a:t>Nosotros </a:t>
            </a:r>
            <a:r>
              <a:rPr lang="es-ES_tradnl" sz="2400" u="sng" dirty="0" smtClean="0"/>
              <a:t>estamos comiendo </a:t>
            </a:r>
            <a:r>
              <a:rPr lang="es-ES_tradnl" sz="2400" dirty="0" smtClean="0"/>
              <a:t>las aceitunas. </a:t>
            </a:r>
          </a:p>
          <a:p>
            <a:r>
              <a:rPr lang="es-ES_tradnl" sz="2400" dirty="0" err="1" smtClean="0"/>
              <a:t>You</a:t>
            </a:r>
            <a:r>
              <a:rPr lang="es-ES_tradnl" sz="2400" dirty="0" smtClean="0"/>
              <a:t> (formal/singular) are </a:t>
            </a:r>
            <a:r>
              <a:rPr lang="es-ES_tradnl" sz="2400" dirty="0" err="1" smtClean="0"/>
              <a:t>walking</a:t>
            </a:r>
            <a:r>
              <a:rPr lang="es-ES_tradnl" sz="2400" dirty="0" smtClean="0"/>
              <a:t>.</a:t>
            </a:r>
          </a:p>
          <a:p>
            <a:pPr lvl="1"/>
            <a:r>
              <a:rPr lang="es-ES_tradnl" sz="2400" dirty="0" smtClean="0"/>
              <a:t>Usted </a:t>
            </a:r>
            <a:r>
              <a:rPr lang="es-ES_tradnl" sz="2400" u="sng" dirty="0" smtClean="0"/>
              <a:t>está caminando</a:t>
            </a:r>
            <a:r>
              <a:rPr lang="es-ES_tradnl" sz="2400" dirty="0" smtClean="0"/>
              <a:t>. </a:t>
            </a:r>
          </a:p>
          <a:p>
            <a:pPr lvl="1"/>
            <a:endParaRPr lang="es-ES_tradnl" sz="2400" dirty="0" smtClean="0"/>
          </a:p>
          <a:p>
            <a:pPr lvl="1">
              <a:buNone/>
            </a:pP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Más Práctica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38400" y="1905000"/>
            <a:ext cx="6248400" cy="4648200"/>
          </a:xfrm>
        </p:spPr>
        <p:txBody>
          <a:bodyPr>
            <a:normAutofit/>
          </a:bodyPr>
          <a:lstStyle/>
          <a:p>
            <a:r>
              <a:rPr lang="es-ES_tradnl" sz="2400" dirty="0" err="1" smtClean="0"/>
              <a:t>They</a:t>
            </a:r>
            <a:r>
              <a:rPr lang="es-ES_tradnl" sz="2400" dirty="0" smtClean="0"/>
              <a:t> are </a:t>
            </a:r>
            <a:r>
              <a:rPr lang="es-ES_tradnl" sz="2400" dirty="0" err="1" smtClean="0"/>
              <a:t>making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bed</a:t>
            </a:r>
            <a:r>
              <a:rPr lang="es-ES_tradnl" sz="2400" dirty="0" smtClean="0"/>
              <a:t>.</a:t>
            </a:r>
          </a:p>
          <a:p>
            <a:pPr lvl="1"/>
            <a:r>
              <a:rPr lang="es-ES_tradnl" sz="2400" dirty="0" smtClean="0"/>
              <a:t>Ellos </a:t>
            </a:r>
            <a:r>
              <a:rPr lang="es-ES_tradnl" sz="2400" u="sng" dirty="0" smtClean="0"/>
              <a:t>están haciendo </a:t>
            </a:r>
            <a:r>
              <a:rPr lang="es-ES_tradnl" sz="2400" dirty="0" smtClean="0"/>
              <a:t>la cama.</a:t>
            </a:r>
          </a:p>
          <a:p>
            <a:r>
              <a:rPr lang="es-ES_tradnl" sz="2400" dirty="0" err="1" smtClean="0"/>
              <a:t>She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is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dusting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house</a:t>
            </a:r>
            <a:r>
              <a:rPr lang="es-ES_tradnl" sz="2400" dirty="0" smtClean="0"/>
              <a:t>. </a:t>
            </a:r>
          </a:p>
          <a:p>
            <a:pPr lvl="1"/>
            <a:r>
              <a:rPr lang="es-ES_tradnl" sz="2400" dirty="0" smtClean="0"/>
              <a:t>Ella </a:t>
            </a:r>
            <a:r>
              <a:rPr lang="es-ES_tradnl" sz="2400" u="sng" dirty="0" smtClean="0"/>
              <a:t>está quitando </a:t>
            </a:r>
            <a:r>
              <a:rPr lang="es-ES_tradnl" sz="2400" dirty="0" smtClean="0"/>
              <a:t>el polvo de la casa.</a:t>
            </a:r>
          </a:p>
          <a:p>
            <a:r>
              <a:rPr lang="es-ES_tradnl" sz="2400" dirty="0" err="1" smtClean="0"/>
              <a:t>You</a:t>
            </a:r>
            <a:r>
              <a:rPr lang="es-ES_tradnl" sz="2400" dirty="0" smtClean="0"/>
              <a:t> (familiar/plural/</a:t>
            </a:r>
            <a:r>
              <a:rPr lang="es-ES_tradnl" sz="2400" dirty="0" err="1" smtClean="0"/>
              <a:t>Spain</a:t>
            </a:r>
            <a:r>
              <a:rPr lang="es-ES_tradnl" sz="2400" dirty="0" smtClean="0"/>
              <a:t>) are </a:t>
            </a:r>
            <a:r>
              <a:rPr lang="es-ES_tradnl" sz="2400" dirty="0" err="1" smtClean="0"/>
              <a:t>cleaning</a:t>
            </a:r>
            <a:r>
              <a:rPr lang="es-ES_tradnl" sz="2400" dirty="0" smtClean="0"/>
              <a:t>.</a:t>
            </a:r>
          </a:p>
          <a:p>
            <a:pPr lvl="1"/>
            <a:r>
              <a:rPr lang="es-ES_tradnl" sz="2400" dirty="0" smtClean="0"/>
              <a:t>Vosotros </a:t>
            </a:r>
            <a:r>
              <a:rPr lang="es-ES_tradnl" sz="2400" u="sng" dirty="0" smtClean="0"/>
              <a:t>estáis limpiando</a:t>
            </a:r>
            <a:r>
              <a:rPr lang="es-ES_tradnl" sz="2400" dirty="0" smtClean="0"/>
              <a:t>.</a:t>
            </a:r>
          </a:p>
          <a:p>
            <a:r>
              <a:rPr lang="es-ES_tradnl" sz="2400" dirty="0" smtClean="0"/>
              <a:t>He </a:t>
            </a:r>
            <a:r>
              <a:rPr lang="es-ES_tradnl" sz="2400" dirty="0" err="1" smtClean="0"/>
              <a:t>is</a:t>
            </a:r>
            <a:r>
              <a:rPr lang="es-ES_tradnl" sz="2400" dirty="0" smtClean="0"/>
              <a:t> </a:t>
            </a:r>
            <a:r>
              <a:rPr lang="es-ES_tradnl" sz="2400" smtClean="0"/>
              <a:t>sweeping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floor</a:t>
            </a:r>
            <a:endParaRPr lang="es-ES_tradnl" sz="2400" dirty="0" smtClean="0"/>
          </a:p>
          <a:p>
            <a:pPr lvl="1"/>
            <a:r>
              <a:rPr lang="es-ES_tradnl" sz="2400" dirty="0" smtClean="0"/>
              <a:t>Él </a:t>
            </a:r>
            <a:r>
              <a:rPr lang="es-ES_tradnl" sz="2400" u="sng" dirty="0" smtClean="0"/>
              <a:t>está barriendo </a:t>
            </a:r>
            <a:r>
              <a:rPr lang="es-ES_tradnl" sz="2400" dirty="0" smtClean="0"/>
              <a:t>el suelo. 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7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2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b="1" dirty="0" smtClean="0"/>
              <a:t>IRREGULARS- </a:t>
            </a:r>
            <a:r>
              <a:rPr lang="es-ES_tradnl" b="1" dirty="0" err="1" smtClean="0"/>
              <a:t>Learn</a:t>
            </a:r>
            <a:r>
              <a:rPr lang="es-ES_tradnl" b="1" dirty="0" smtClean="0"/>
              <a:t> </a:t>
            </a:r>
            <a:r>
              <a:rPr lang="es-ES_tradnl" b="1" dirty="0" err="1" smtClean="0"/>
              <a:t>the</a:t>
            </a:r>
            <a:r>
              <a:rPr lang="es-ES_tradnl" b="1" dirty="0" smtClean="0"/>
              <a:t> </a:t>
            </a:r>
            <a:r>
              <a:rPr lang="es-ES_tradnl" b="1" dirty="0" err="1" smtClean="0"/>
              <a:t>exception</a:t>
            </a:r>
            <a:endParaRPr lang="en-US" b="1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78099419"/>
              </p:ext>
            </p:extLst>
          </p:nvPr>
        </p:nvGraphicFramePr>
        <p:xfrm>
          <a:off x="762000" y="1981200"/>
          <a:ext cx="7848600" cy="45605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10000"/>
                <a:gridCol w="1422400"/>
                <a:gridCol w="2616200"/>
              </a:tblGrid>
              <a:tr h="1123950">
                <a:tc>
                  <a:txBody>
                    <a:bodyPr/>
                    <a:lstStyle/>
                    <a:p>
                      <a:r>
                        <a:rPr lang="es-ES_tradnl" sz="2400" dirty="0" err="1" smtClean="0"/>
                        <a:t>Exception</a:t>
                      </a:r>
                      <a:r>
                        <a:rPr lang="es-ES_tradnl" sz="2400" dirty="0" smtClean="0"/>
                        <a:t> </a:t>
                      </a:r>
                      <a:r>
                        <a:rPr lang="es-ES_tradnl" sz="2400" dirty="0" err="1" smtClean="0"/>
                        <a:t>to</a:t>
                      </a:r>
                      <a:r>
                        <a:rPr lang="es-ES_tradnl" sz="2400" dirty="0" smtClean="0"/>
                        <a:t> </a:t>
                      </a:r>
                      <a:r>
                        <a:rPr lang="es-ES_tradnl" sz="2400" dirty="0" err="1" smtClean="0"/>
                        <a:t>the</a:t>
                      </a:r>
                      <a:r>
                        <a:rPr lang="es-ES_tradnl" sz="2400" dirty="0" smtClean="0"/>
                        <a:t> regular </a:t>
                      </a:r>
                      <a:r>
                        <a:rPr lang="es-ES_tradnl" sz="2400" dirty="0" err="1" smtClean="0"/>
                        <a:t>patterns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_tradnl" sz="2400" dirty="0" err="1" smtClean="0"/>
                        <a:t>Examples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_tradnl" sz="2400" dirty="0" smtClean="0"/>
                        <a:t>Irregular </a:t>
                      </a:r>
                      <a:r>
                        <a:rPr lang="es-ES_tradnl" sz="2400" dirty="0" err="1" smtClean="0"/>
                        <a:t>present</a:t>
                      </a:r>
                      <a:r>
                        <a:rPr lang="es-ES_tradnl" sz="2400" dirty="0" smtClean="0"/>
                        <a:t> </a:t>
                      </a:r>
                      <a:r>
                        <a:rPr lang="es-ES_tradnl" sz="2400" dirty="0" err="1" smtClean="0"/>
                        <a:t>participle</a:t>
                      </a:r>
                      <a:r>
                        <a:rPr lang="es-ES_tradnl" sz="2400" dirty="0" smtClean="0"/>
                        <a:t> </a:t>
                      </a:r>
                      <a:endParaRPr lang="en-US" sz="2400" dirty="0"/>
                    </a:p>
                  </a:txBody>
                  <a:tcPr/>
                </a:tc>
              </a:tr>
              <a:tr h="1123950">
                <a:tc>
                  <a:txBody>
                    <a:bodyPr/>
                    <a:lstStyle/>
                    <a:p>
                      <a:pPr algn="ctr"/>
                      <a:r>
                        <a:rPr lang="es-ES_tradnl" sz="2000" dirty="0" err="1" smtClean="0"/>
                        <a:t>When</a:t>
                      </a:r>
                      <a:r>
                        <a:rPr lang="es-ES_tradnl" sz="2000" dirty="0" smtClean="0"/>
                        <a:t> </a:t>
                      </a:r>
                      <a:r>
                        <a:rPr lang="es-ES_tradnl" sz="2000" dirty="0" err="1" smtClean="0"/>
                        <a:t>the</a:t>
                      </a:r>
                      <a:r>
                        <a:rPr lang="es-ES_tradnl" sz="2000" dirty="0" smtClean="0"/>
                        <a:t> </a:t>
                      </a:r>
                      <a:r>
                        <a:rPr lang="es-ES_tradnl" sz="2000" b="1" dirty="0" err="1" smtClean="0"/>
                        <a:t>stem</a:t>
                      </a:r>
                      <a:r>
                        <a:rPr lang="es-ES_tradnl" sz="2000" b="1" baseline="0" dirty="0" smtClean="0"/>
                        <a:t> </a:t>
                      </a:r>
                      <a:r>
                        <a:rPr lang="es-ES_tradnl" sz="2000" b="0" baseline="0" dirty="0" smtClean="0"/>
                        <a:t>of </a:t>
                      </a:r>
                      <a:r>
                        <a:rPr lang="es-ES_tradnl" sz="2000" b="0" baseline="0" dirty="0" err="1" smtClean="0"/>
                        <a:t>an</a:t>
                      </a:r>
                      <a:r>
                        <a:rPr lang="es-ES_tradnl" sz="2000" b="0" baseline="0" dirty="0" smtClean="0"/>
                        <a:t> </a:t>
                      </a:r>
                      <a:r>
                        <a:rPr lang="es-ES_tradnl" sz="2000" b="1" baseline="0" dirty="0" err="1" smtClean="0"/>
                        <a:t>er</a:t>
                      </a:r>
                      <a:r>
                        <a:rPr lang="es-ES_tradnl" sz="2000" b="1" baseline="0" dirty="0" smtClean="0"/>
                        <a:t> </a:t>
                      </a:r>
                      <a:r>
                        <a:rPr lang="es-ES_tradnl" sz="2000" b="0" baseline="0" dirty="0" err="1" smtClean="0"/>
                        <a:t>or</a:t>
                      </a:r>
                      <a:r>
                        <a:rPr lang="es-ES_tradnl" sz="2000" b="0" baseline="0" dirty="0" smtClean="0"/>
                        <a:t> </a:t>
                      </a:r>
                      <a:r>
                        <a:rPr lang="es-ES_tradnl" sz="2000" b="1" baseline="0" dirty="0" smtClean="0"/>
                        <a:t>ir </a:t>
                      </a:r>
                      <a:r>
                        <a:rPr lang="es-ES_tradnl" sz="2000" b="0" baseline="0" dirty="0" smtClean="0"/>
                        <a:t> </a:t>
                      </a:r>
                      <a:r>
                        <a:rPr lang="es-ES_tradnl" sz="2000" b="0" baseline="0" dirty="0" err="1" smtClean="0"/>
                        <a:t>verb</a:t>
                      </a:r>
                      <a:r>
                        <a:rPr lang="es-ES_tradnl" sz="2000" b="0" baseline="0" dirty="0" smtClean="0"/>
                        <a:t> </a:t>
                      </a:r>
                      <a:r>
                        <a:rPr lang="es-ES_tradnl" sz="2000" b="0" baseline="0" dirty="0" err="1" smtClean="0"/>
                        <a:t>ends</a:t>
                      </a:r>
                      <a:r>
                        <a:rPr lang="es-ES_tradnl" sz="2000" b="0" baseline="0" dirty="0" smtClean="0"/>
                        <a:t> in a </a:t>
                      </a:r>
                      <a:r>
                        <a:rPr lang="es-ES_tradnl" sz="2000" b="0" baseline="0" dirty="0" err="1" smtClean="0"/>
                        <a:t>vowel</a:t>
                      </a:r>
                      <a:r>
                        <a:rPr lang="es-ES_tradnl" sz="2000" b="0" baseline="0" dirty="0" smtClean="0"/>
                        <a:t>, </a:t>
                      </a:r>
                      <a:r>
                        <a:rPr lang="es-ES_tradnl" sz="2000" b="0" baseline="0" dirty="0" err="1" smtClean="0"/>
                        <a:t>change</a:t>
                      </a:r>
                      <a:r>
                        <a:rPr lang="es-ES_tradnl" sz="2000" b="0" baseline="0" dirty="0" smtClean="0"/>
                        <a:t> </a:t>
                      </a:r>
                      <a:r>
                        <a:rPr lang="es-ES_tradnl" sz="2000" b="0" baseline="0" dirty="0" err="1" smtClean="0"/>
                        <a:t>the</a:t>
                      </a:r>
                      <a:r>
                        <a:rPr lang="es-ES_tradnl" sz="2000" b="0" baseline="0" dirty="0" smtClean="0"/>
                        <a:t> </a:t>
                      </a:r>
                      <a:r>
                        <a:rPr lang="es-ES_tradnl" sz="2000" b="0" i="1" baseline="0" dirty="0" err="1" smtClean="0"/>
                        <a:t>iendo</a:t>
                      </a:r>
                      <a:r>
                        <a:rPr lang="es-ES_tradnl" sz="2000" b="0" i="1" baseline="0" dirty="0" smtClean="0"/>
                        <a:t> </a:t>
                      </a:r>
                      <a:r>
                        <a:rPr lang="es-ES_tradnl" sz="2000" b="0" i="0" baseline="0" dirty="0" err="1" smtClean="0"/>
                        <a:t>to</a:t>
                      </a:r>
                      <a:r>
                        <a:rPr lang="es-ES_tradnl" sz="2000" b="0" i="0" baseline="0" dirty="0" smtClean="0"/>
                        <a:t> </a:t>
                      </a:r>
                      <a:r>
                        <a:rPr lang="es-ES_tradnl" sz="2000" b="1" i="1" baseline="0" dirty="0" smtClean="0"/>
                        <a:t>yendo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ES_tradnl" sz="2000" dirty="0" smtClean="0"/>
                        <a:t>Leer</a:t>
                      </a:r>
                    </a:p>
                    <a:p>
                      <a:pPr algn="ctr"/>
                      <a:r>
                        <a:rPr lang="es-ES_tradnl" sz="2000" dirty="0" smtClean="0"/>
                        <a:t>O</a:t>
                      </a:r>
                      <a:r>
                        <a:rPr lang="en-US" sz="2000" smtClean="0"/>
                        <a:t>í</a:t>
                      </a:r>
                      <a:r>
                        <a:rPr lang="es-ES_tradnl" sz="2000" smtClean="0"/>
                        <a:t>r</a:t>
                      </a:r>
                      <a:endParaRPr lang="es-ES_tradnl" sz="2000" dirty="0" smtClean="0"/>
                    </a:p>
                    <a:p>
                      <a:pPr algn="ctr"/>
                      <a:r>
                        <a:rPr lang="es-ES_tradnl" sz="2000" dirty="0" smtClean="0"/>
                        <a:t>Traer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ES_tradnl" sz="2000" dirty="0" smtClean="0"/>
                        <a:t>Leyendo</a:t>
                      </a:r>
                    </a:p>
                    <a:p>
                      <a:pPr algn="ctr"/>
                      <a:r>
                        <a:rPr lang="es-ES_tradnl" sz="2000" dirty="0" smtClean="0"/>
                        <a:t>Oyendo</a:t>
                      </a:r>
                    </a:p>
                    <a:p>
                      <a:pPr algn="ctr"/>
                      <a:r>
                        <a:rPr lang="es-ES_tradnl" sz="2000" dirty="0" smtClean="0"/>
                        <a:t>Trayendo</a:t>
                      </a:r>
                      <a:endParaRPr lang="en-US" sz="2000" dirty="0"/>
                    </a:p>
                  </a:txBody>
                  <a:tcPr/>
                </a:tc>
              </a:tr>
              <a:tr h="1123950">
                <a:tc>
                  <a:txBody>
                    <a:bodyPr/>
                    <a:lstStyle/>
                    <a:p>
                      <a:pPr algn="ctr"/>
                      <a:r>
                        <a:rPr lang="es-ES_tradnl" sz="2000" baseline="0" dirty="0" smtClean="0"/>
                        <a:t>e </a:t>
                      </a:r>
                      <a:r>
                        <a:rPr lang="es-ES_tradnl" sz="2000" baseline="0" dirty="0" smtClean="0">
                          <a:sym typeface="Wingdings" pitchFamily="2" charset="2"/>
                        </a:rPr>
                        <a:t> </a:t>
                      </a:r>
                      <a:r>
                        <a:rPr lang="es-ES_tradnl" sz="2000" b="1" baseline="0" dirty="0" smtClean="0">
                          <a:sym typeface="Wingdings" pitchFamily="2" charset="2"/>
                        </a:rPr>
                        <a:t>i  </a:t>
                      </a:r>
                      <a:r>
                        <a:rPr lang="es-ES_tradnl" sz="2000" b="0" baseline="0" dirty="0" err="1" smtClean="0">
                          <a:sym typeface="Wingdings" pitchFamily="2" charset="2"/>
                        </a:rPr>
                        <a:t>stem-changing</a:t>
                      </a:r>
                      <a:r>
                        <a:rPr lang="es-ES_tradnl" sz="2000" b="0" baseline="0" dirty="0" smtClean="0">
                          <a:sym typeface="Wingdings" pitchFamily="2" charset="2"/>
                        </a:rPr>
                        <a:t> </a:t>
                      </a:r>
                      <a:r>
                        <a:rPr lang="es-ES_tradnl" sz="2000" b="0" baseline="0" dirty="0" err="1" smtClean="0">
                          <a:sym typeface="Wingdings" pitchFamily="2" charset="2"/>
                        </a:rPr>
                        <a:t>verbs</a:t>
                      </a:r>
                      <a:r>
                        <a:rPr lang="es-ES_tradnl" sz="2000" b="0" baseline="0" dirty="0" smtClean="0">
                          <a:sym typeface="Wingdings" pitchFamily="2" charset="2"/>
                        </a:rPr>
                        <a:t> </a:t>
                      </a:r>
                      <a:r>
                        <a:rPr lang="es-ES_tradnl" sz="2000" b="0" baseline="0" dirty="0" err="1" smtClean="0">
                          <a:sym typeface="Wingdings" pitchFamily="2" charset="2"/>
                        </a:rPr>
                        <a:t>have</a:t>
                      </a:r>
                      <a:r>
                        <a:rPr lang="es-ES_tradnl" sz="2000" b="0" baseline="0" dirty="0" smtClean="0">
                          <a:sym typeface="Wingdings" pitchFamily="2" charset="2"/>
                        </a:rPr>
                        <a:t> a </a:t>
                      </a:r>
                      <a:r>
                        <a:rPr lang="es-ES_tradnl" sz="2000" b="0" baseline="0" dirty="0" err="1" smtClean="0">
                          <a:sym typeface="Wingdings" pitchFamily="2" charset="2"/>
                        </a:rPr>
                        <a:t>vowel</a:t>
                      </a:r>
                      <a:r>
                        <a:rPr lang="es-ES_tradnl" sz="2000" b="0" baseline="0" dirty="0" smtClean="0">
                          <a:sym typeface="Wingdings" pitchFamily="2" charset="2"/>
                        </a:rPr>
                        <a:t> </a:t>
                      </a:r>
                      <a:r>
                        <a:rPr lang="es-ES_tradnl" sz="2000" b="0" baseline="0" dirty="0" err="1" smtClean="0">
                          <a:sym typeface="Wingdings" pitchFamily="2" charset="2"/>
                        </a:rPr>
                        <a:t>change</a:t>
                      </a:r>
                      <a:r>
                        <a:rPr lang="es-ES_tradnl" sz="2000" b="0" baseline="0" dirty="0" smtClean="0">
                          <a:sym typeface="Wingdings" pitchFamily="2" charset="2"/>
                        </a:rPr>
                        <a:t> in </a:t>
                      </a:r>
                      <a:r>
                        <a:rPr lang="es-ES_tradnl" sz="2000" b="0" baseline="0" dirty="0" err="1" smtClean="0">
                          <a:sym typeface="Wingdings" pitchFamily="2" charset="2"/>
                        </a:rPr>
                        <a:t>the</a:t>
                      </a:r>
                      <a:r>
                        <a:rPr lang="es-ES_tradnl" sz="2000" b="0" baseline="0" dirty="0" smtClean="0">
                          <a:sym typeface="Wingdings" pitchFamily="2" charset="2"/>
                        </a:rPr>
                        <a:t> </a:t>
                      </a:r>
                      <a:r>
                        <a:rPr lang="es-ES_tradnl" sz="2000" b="1" baseline="0" dirty="0" err="1" smtClean="0">
                          <a:sym typeface="Wingdings" pitchFamily="2" charset="2"/>
                        </a:rPr>
                        <a:t>stem</a:t>
                      </a:r>
                      <a:r>
                        <a:rPr lang="es-ES_tradnl" sz="2000" b="1" baseline="0" dirty="0" smtClean="0">
                          <a:sym typeface="Wingdings" pitchFamily="2" charset="2"/>
                        </a:rPr>
                        <a:t> </a:t>
                      </a:r>
                      <a:endParaRPr lang="en-US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err="1" smtClean="0"/>
                        <a:t>P</a:t>
                      </a:r>
                      <a:r>
                        <a:rPr lang="en-US" sz="2000" u="sng" dirty="0" err="1" smtClean="0"/>
                        <a:t>e</a:t>
                      </a:r>
                      <a:r>
                        <a:rPr lang="en-US" sz="2000" u="none" dirty="0" err="1" smtClean="0"/>
                        <a:t>dir</a:t>
                      </a:r>
                      <a:endParaRPr lang="en-US" sz="2000" u="none" dirty="0" smtClean="0"/>
                    </a:p>
                    <a:p>
                      <a:pPr algn="ctr"/>
                      <a:r>
                        <a:rPr lang="en-US" sz="2000" u="none" dirty="0" err="1" smtClean="0"/>
                        <a:t>S</a:t>
                      </a:r>
                      <a:r>
                        <a:rPr lang="en-US" sz="2000" u="sng" dirty="0" err="1" smtClean="0"/>
                        <a:t>e</a:t>
                      </a:r>
                      <a:r>
                        <a:rPr lang="en-US" sz="2000" u="none" dirty="0" err="1" smtClean="0"/>
                        <a:t>rvir</a:t>
                      </a:r>
                      <a:endParaRPr lang="en-US" sz="2000" u="none" dirty="0" smtClean="0"/>
                    </a:p>
                    <a:p>
                      <a:pPr algn="ctr"/>
                      <a:r>
                        <a:rPr lang="en-US" sz="2000" u="none" dirty="0" err="1" smtClean="0"/>
                        <a:t>Rep</a:t>
                      </a:r>
                      <a:r>
                        <a:rPr lang="en-US" sz="2000" u="sng" dirty="0" err="1" smtClean="0"/>
                        <a:t>e</a:t>
                      </a:r>
                      <a:r>
                        <a:rPr lang="en-US" sz="2000" u="none" dirty="0" err="1" smtClean="0"/>
                        <a:t>tir</a:t>
                      </a:r>
                      <a:endParaRPr lang="en-US" sz="2000" u="non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000" dirty="0" err="1" smtClean="0"/>
                        <a:t>Pidiendo</a:t>
                      </a:r>
                      <a:endParaRPr lang="en-US" sz="2000" dirty="0" smtClean="0"/>
                    </a:p>
                    <a:p>
                      <a:pPr algn="ctr"/>
                      <a:r>
                        <a:rPr lang="en-US" sz="2000" dirty="0" err="1" smtClean="0"/>
                        <a:t>Sirviendo</a:t>
                      </a:r>
                      <a:endParaRPr lang="en-US" sz="2000" dirty="0" smtClean="0"/>
                    </a:p>
                    <a:p>
                      <a:pPr algn="ctr"/>
                      <a:r>
                        <a:rPr lang="en-US" sz="2000" dirty="0" err="1" smtClean="0"/>
                        <a:t>Repitiendo</a:t>
                      </a:r>
                      <a:endParaRPr lang="en-US" sz="2000" dirty="0"/>
                    </a:p>
                  </a:txBody>
                  <a:tcPr/>
                </a:tc>
              </a:tr>
              <a:tr h="1123950"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Some other verbs have a vowel</a:t>
                      </a:r>
                      <a:r>
                        <a:rPr lang="en-US" baseline="0" dirty="0" smtClean="0"/>
                        <a:t> change in the stem. These must be memorized!</a:t>
                      </a:r>
                      <a:endParaRPr lang="en-US" dirty="0" smtClean="0"/>
                    </a:p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D</a:t>
                      </a:r>
                      <a:r>
                        <a:rPr lang="en-US" u="sng" dirty="0" err="1" smtClean="0"/>
                        <a:t>e</a:t>
                      </a:r>
                      <a:r>
                        <a:rPr lang="en-US" dirty="0" err="1" smtClean="0"/>
                        <a:t>cir</a:t>
                      </a:r>
                      <a:endParaRPr lang="en-US" dirty="0" smtClean="0"/>
                    </a:p>
                    <a:p>
                      <a:pPr algn="ctr"/>
                      <a:r>
                        <a:rPr lang="en-US" dirty="0" err="1" smtClean="0"/>
                        <a:t>D</a:t>
                      </a:r>
                      <a:r>
                        <a:rPr lang="en-US" u="sng" dirty="0" err="1" smtClean="0"/>
                        <a:t>o</a:t>
                      </a:r>
                      <a:r>
                        <a:rPr lang="en-US" dirty="0" err="1" smtClean="0"/>
                        <a:t>rmir</a:t>
                      </a:r>
                      <a:endParaRPr lang="en-US" dirty="0" smtClean="0"/>
                    </a:p>
                    <a:p>
                      <a:pPr algn="ctr"/>
                      <a:r>
                        <a:rPr lang="en-US" dirty="0" err="1" smtClean="0"/>
                        <a:t>V</a:t>
                      </a:r>
                      <a:r>
                        <a:rPr lang="en-US" u="sng" dirty="0" err="1" smtClean="0"/>
                        <a:t>e</a:t>
                      </a:r>
                      <a:r>
                        <a:rPr lang="en-US" dirty="0" err="1" smtClean="0"/>
                        <a:t>nir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Diciendo</a:t>
                      </a:r>
                      <a:endParaRPr lang="en-US" dirty="0" smtClean="0"/>
                    </a:p>
                    <a:p>
                      <a:pPr algn="ctr"/>
                      <a:r>
                        <a:rPr lang="en-US" dirty="0" err="1" smtClean="0"/>
                        <a:t>Durmiendo</a:t>
                      </a:r>
                      <a:endParaRPr lang="en-US" dirty="0" smtClean="0"/>
                    </a:p>
                    <a:p>
                      <a:pPr algn="ctr"/>
                      <a:r>
                        <a:rPr lang="en-US" dirty="0" err="1" smtClean="0"/>
                        <a:t>Viniendo</a:t>
                      </a:r>
                      <a:r>
                        <a:rPr lang="en-US" dirty="0" smtClean="0"/>
                        <a:t> 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ransition>
    <p:wedg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>PRONOUNS</a:t>
            </a:r>
            <a:r>
              <a:rPr lang="en-US" dirty="0" smtClean="0"/>
              <a:t> with Present Progressive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38400" y="1828800"/>
            <a:ext cx="6248400" cy="762000"/>
          </a:xfrm>
        </p:spPr>
        <p:txBody>
          <a:bodyPr>
            <a:noAutofit/>
          </a:bodyPr>
          <a:lstStyle/>
          <a:p>
            <a:r>
              <a:rPr lang="en-US" sz="2800" dirty="0" smtClean="0"/>
              <a:t>What are the pronouns we have already learned?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04800" y="3581400"/>
          <a:ext cx="2743200" cy="2514600"/>
        </p:xfrm>
        <a:graphic>
          <a:graphicData uri="http://schemas.openxmlformats.org/drawingml/2006/table">
            <a:tbl>
              <a:tblPr firstRow="1" bandRow="1">
                <a:tableStyleId>{284E427A-3D55-4303-BF80-6455036E1DE7}</a:tableStyleId>
              </a:tblPr>
              <a:tblGrid>
                <a:gridCol w="1371600"/>
                <a:gridCol w="1371600"/>
              </a:tblGrid>
              <a:tr h="733992"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Me</a:t>
                      </a:r>
                      <a:endParaRPr lang="en-US" sz="2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Nos</a:t>
                      </a:r>
                      <a:endParaRPr lang="en-US" sz="2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</a:tr>
              <a:tr h="890304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Te</a:t>
                      </a:r>
                      <a:endParaRPr lang="en-US" sz="2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Os</a:t>
                      </a:r>
                      <a:endParaRPr lang="en-US" sz="2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</a:tr>
              <a:tr h="890304">
                <a:tc>
                  <a:txBody>
                    <a:bodyPr/>
                    <a:lstStyle/>
                    <a:p>
                      <a:r>
                        <a:rPr lang="en-US" sz="2800" b="1" dirty="0" smtClean="0"/>
                        <a:t>Lo/La</a:t>
                      </a:r>
                      <a:endParaRPr lang="en-US" sz="28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1" dirty="0" smtClean="0"/>
                        <a:t>Los/Las</a:t>
                      </a:r>
                      <a:endParaRPr lang="en-US" sz="28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3886200" y="3581400"/>
          <a:ext cx="2133600" cy="2514600"/>
        </p:xfrm>
        <a:graphic>
          <a:graphicData uri="http://schemas.openxmlformats.org/drawingml/2006/table">
            <a:tbl>
              <a:tblPr firstRow="1" bandRow="1">
                <a:tableStyleId>{08FB837D-C827-4EFA-A057-4D05807E0F7C}</a:tableStyleId>
              </a:tblPr>
              <a:tblGrid>
                <a:gridCol w="1066800"/>
                <a:gridCol w="1066800"/>
              </a:tblGrid>
              <a:tr h="712728"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Me</a:t>
                      </a:r>
                      <a:endParaRPr lang="en-US" sz="2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Nos</a:t>
                      </a:r>
                      <a:endParaRPr lang="en-US" sz="2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</a:tr>
              <a:tr h="803060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Te</a:t>
                      </a:r>
                      <a:endParaRPr lang="en-US" sz="2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Os</a:t>
                      </a:r>
                      <a:endParaRPr lang="en-US" sz="2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</a:tr>
              <a:tr h="998812">
                <a:tc>
                  <a:txBody>
                    <a:bodyPr/>
                    <a:lstStyle/>
                    <a:p>
                      <a:r>
                        <a:rPr lang="en-US" sz="2800" b="1" dirty="0" smtClean="0"/>
                        <a:t>Le</a:t>
                      </a:r>
                      <a:endParaRPr lang="en-US" sz="28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1" dirty="0" smtClean="0"/>
                        <a:t>Les</a:t>
                      </a:r>
                      <a:endParaRPr lang="en-US" sz="28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7030A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6705600" y="3581400"/>
          <a:ext cx="2133600" cy="2514600"/>
        </p:xfrm>
        <a:graphic>
          <a:graphicData uri="http://schemas.openxmlformats.org/drawingml/2006/table">
            <a:tbl>
              <a:tblPr firstRow="1" bandRow="1">
                <a:tableStyleId>{35758FB7-9AC5-4552-8A53-C91805E547FA}</a:tableStyleId>
              </a:tblPr>
              <a:tblGrid>
                <a:gridCol w="1066800"/>
                <a:gridCol w="1066800"/>
              </a:tblGrid>
              <a:tr h="733992"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Me</a:t>
                      </a:r>
                      <a:endParaRPr lang="en-US" sz="2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Nos</a:t>
                      </a:r>
                      <a:endParaRPr lang="en-US" sz="2800" b="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</a:tr>
              <a:tr h="890304"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Te</a:t>
                      </a:r>
                      <a:endParaRPr lang="en-US" sz="2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dirty="0" smtClean="0"/>
                        <a:t>Os</a:t>
                      </a:r>
                      <a:endParaRPr lang="en-US" sz="28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</a:tr>
              <a:tr h="890304">
                <a:tc>
                  <a:txBody>
                    <a:bodyPr/>
                    <a:lstStyle/>
                    <a:p>
                      <a:r>
                        <a:rPr lang="en-US" sz="2800" b="1" dirty="0" smtClean="0"/>
                        <a:t>Se</a:t>
                      </a:r>
                      <a:endParaRPr lang="en-US" sz="28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1" dirty="0" smtClean="0"/>
                        <a:t>Se</a:t>
                      </a:r>
                      <a:endParaRPr lang="en-US" sz="2800" b="1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76200" y="2797314"/>
            <a:ext cx="3258135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2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DOP’s </a:t>
            </a:r>
          </a:p>
          <a:p>
            <a:pPr algn="ctr"/>
            <a:r>
              <a:rPr lang="en-US" sz="20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(direct Object Pronouns)</a:t>
            </a:r>
            <a:endParaRPr lang="en-US" sz="20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3388872" y="2895600"/>
            <a:ext cx="3164328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b="1" cap="all" dirty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I</a:t>
            </a:r>
            <a:r>
              <a:rPr lang="en-US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OP’s </a:t>
            </a:r>
          </a:p>
          <a:p>
            <a:pPr algn="ctr"/>
            <a:r>
              <a:rPr lang="en-US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(Indirect Object Pronouns)</a:t>
            </a:r>
            <a:endParaRPr lang="en-US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642033" y="2895600"/>
            <a:ext cx="2501967" cy="64633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RP’s </a:t>
            </a:r>
          </a:p>
          <a:p>
            <a:pPr algn="ctr"/>
            <a:r>
              <a:rPr lang="en-US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(Reflexive Pronouns)</a:t>
            </a:r>
            <a:endParaRPr lang="en-US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</p:spTree>
  </p:cSld>
  <p:clrMapOvr>
    <a:masterClrMapping/>
  </p:clrMapOvr>
  <p:transition>
    <p:strips dir="r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4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9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7" grpId="0"/>
      <p:bldP spid="8" grpId="0"/>
      <p:bldP spid="9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Pronoun Placement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438400" y="2286000"/>
            <a:ext cx="6477000" cy="4191000"/>
          </a:xfrm>
        </p:spPr>
        <p:txBody>
          <a:bodyPr>
            <a:noAutofit/>
          </a:bodyPr>
          <a:lstStyle/>
          <a:p>
            <a:r>
              <a:rPr lang="en-US" sz="3200" dirty="0" smtClean="0"/>
              <a:t>Pronouns go ________________ the conjugated verb </a:t>
            </a:r>
            <a:r>
              <a:rPr lang="en-US" sz="3200" i="1" dirty="0" smtClean="0"/>
              <a:t>(</a:t>
            </a:r>
            <a:r>
              <a:rPr lang="en-US" sz="3200" i="1" dirty="0" err="1" smtClean="0"/>
              <a:t>estar</a:t>
            </a:r>
            <a:r>
              <a:rPr lang="en-US" sz="3200" i="1" dirty="0" smtClean="0"/>
              <a:t>) </a:t>
            </a:r>
          </a:p>
          <a:p>
            <a:pPr lvl="1">
              <a:buNone/>
            </a:pPr>
            <a:r>
              <a:rPr lang="en-US" sz="3200" i="1" dirty="0" smtClean="0"/>
              <a:t>	</a:t>
            </a:r>
            <a:r>
              <a:rPr lang="en-US" sz="4400" b="1" dirty="0" smtClean="0"/>
              <a:t>OR</a:t>
            </a:r>
          </a:p>
          <a:p>
            <a:pPr lvl="1">
              <a:buNone/>
            </a:pPr>
            <a:r>
              <a:rPr lang="en-US" sz="3200" dirty="0" smtClean="0"/>
              <a:t>________________________ to the end of the present participle </a:t>
            </a:r>
            <a:r>
              <a:rPr lang="en-US" sz="3200" i="1" dirty="0" smtClean="0"/>
              <a:t>(</a:t>
            </a:r>
            <a:r>
              <a:rPr lang="en-US" sz="3200" i="1" dirty="0" err="1" smtClean="0"/>
              <a:t>comiendo</a:t>
            </a:r>
            <a:r>
              <a:rPr lang="en-US" sz="3200" i="1" dirty="0" smtClean="0"/>
              <a:t>/</a:t>
            </a:r>
            <a:r>
              <a:rPr lang="en-US" sz="3200" i="1" dirty="0" err="1" smtClean="0"/>
              <a:t>hablando</a:t>
            </a:r>
            <a:r>
              <a:rPr lang="en-US" sz="3200" i="1" dirty="0" smtClean="0"/>
              <a:t>/etc.)</a:t>
            </a:r>
            <a:endParaRPr lang="en-US" sz="3200" dirty="0"/>
          </a:p>
        </p:txBody>
      </p:sp>
      <p:sp>
        <p:nvSpPr>
          <p:cNvPr id="4" name="Rectangle 3"/>
          <p:cNvSpPr/>
          <p:nvPr/>
        </p:nvSpPr>
        <p:spPr>
          <a:xfrm>
            <a:off x="5505803" y="1972270"/>
            <a:ext cx="241899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0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BEFORE</a:t>
            </a:r>
            <a:endParaRPr lang="en-US" sz="5400" b="1" cap="none" spc="0" dirty="0">
              <a:ln w="1905"/>
              <a:solidFill>
                <a:srgbClr val="FF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3676552" y="4038600"/>
            <a:ext cx="318144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dirty="0" smtClean="0">
                <a:ln w="1905"/>
                <a:solidFill>
                  <a:srgbClr val="FF0000"/>
                </a:soli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ATTACHED</a:t>
            </a:r>
            <a:endParaRPr lang="en-US" sz="5400" b="1" cap="none" spc="0" dirty="0">
              <a:ln w="1905"/>
              <a:solidFill>
                <a:srgbClr val="FF0000"/>
              </a:soli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6" name="Content Placeholder 2"/>
          <p:cNvSpPr txBox="1">
            <a:spLocks/>
          </p:cNvSpPr>
          <p:nvPr/>
        </p:nvSpPr>
        <p:spPr>
          <a:xfrm>
            <a:off x="304800" y="3322637"/>
            <a:ext cx="2667000" cy="2849563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>
            <a:noAutofit/>
          </a:bodyPr>
          <a:lstStyle/>
          <a:p>
            <a:pPr marL="457200" marR="0" lvl="0" indent="-457200" algn="l" defTabSz="914400" rtl="0" eaLnBrk="1" fontAlgn="auto" latinLnBrk="0" hangingPunct="1">
              <a:lnSpc>
                <a:spcPct val="100000"/>
              </a:lnSpc>
              <a:spcBef>
                <a:spcPts val="1800"/>
              </a:spcBef>
              <a:spcAft>
                <a:spcPts val="0"/>
              </a:spcAft>
              <a:buClr>
                <a:schemeClr val="accent1"/>
              </a:buClr>
              <a:buSzPct val="80000"/>
              <a:buFont typeface="Wingdings" pitchFamily="2" charset="2"/>
              <a:buChar char=""/>
              <a:tabLst/>
              <a:defRPr/>
            </a:pPr>
            <a:r>
              <a:rPr lang="es-ES_tradnl" sz="2000" dirty="0" smtClean="0"/>
              <a:t>EJEMPLO: I am </a:t>
            </a:r>
            <a:r>
              <a:rPr lang="es-ES_tradnl" sz="2000" dirty="0" err="1" smtClean="0"/>
              <a:t>buying</a:t>
            </a:r>
            <a:r>
              <a:rPr lang="es-ES_tradnl" sz="2000" dirty="0" smtClean="0"/>
              <a:t> </a:t>
            </a:r>
            <a:r>
              <a:rPr lang="es-ES_tradnl" sz="2000" dirty="0" err="1" smtClean="0"/>
              <a:t>it</a:t>
            </a:r>
            <a:r>
              <a:rPr lang="es-ES_tradnl" sz="2000" dirty="0" smtClean="0"/>
              <a:t> (</a:t>
            </a:r>
            <a:r>
              <a:rPr lang="es-ES_tradnl" sz="2000" dirty="0" err="1" smtClean="0"/>
              <a:t>the</a:t>
            </a:r>
            <a:r>
              <a:rPr lang="es-ES_tradnl" sz="2000" dirty="0" smtClean="0"/>
              <a:t> </a:t>
            </a:r>
            <a:r>
              <a:rPr lang="es-ES_tradnl" sz="2000" dirty="0" err="1" smtClean="0"/>
              <a:t>book</a:t>
            </a:r>
            <a:r>
              <a:rPr lang="es-ES_tradnl" sz="2000" dirty="0" smtClean="0"/>
              <a:t>)</a:t>
            </a:r>
          </a:p>
          <a:p>
            <a:pPr marL="914400" lvl="1" indent="-457200">
              <a:spcBef>
                <a:spcPts val="1800"/>
              </a:spcBef>
              <a:buClr>
                <a:schemeClr val="accent1"/>
              </a:buClr>
              <a:buSzPct val="80000"/>
              <a:buFont typeface="Wingdings" pitchFamily="2" charset="2"/>
              <a:buChar char=""/>
            </a:pPr>
            <a:r>
              <a:rPr lang="es-ES_tradnl" sz="2000" noProof="0" dirty="0" smtClean="0"/>
              <a:t>Yo </a:t>
            </a:r>
            <a:r>
              <a:rPr lang="es-ES_tradnl" sz="2000" b="1" u="sng" noProof="0" dirty="0" smtClean="0"/>
              <a:t>lo</a:t>
            </a:r>
            <a:r>
              <a:rPr lang="es-ES_tradnl" sz="2000" u="sng" noProof="0" dirty="0" smtClean="0"/>
              <a:t> </a:t>
            </a:r>
            <a:r>
              <a:rPr lang="es-ES_tradnl" sz="2000" noProof="0" dirty="0" smtClean="0"/>
              <a:t>estoy comprando</a:t>
            </a:r>
          </a:p>
          <a:p>
            <a:pPr marL="914400" lvl="1" indent="-457200">
              <a:spcBef>
                <a:spcPts val="1800"/>
              </a:spcBef>
              <a:buClr>
                <a:schemeClr val="accent1"/>
              </a:buClr>
              <a:buSzPct val="80000"/>
              <a:buFont typeface="Wingdings" pitchFamily="2" charset="2"/>
              <a:buChar char=""/>
            </a:pPr>
            <a:r>
              <a:rPr kumimoji="0" lang="es-ES_tradnl" sz="2000" b="0" u="none" strike="noStrike" kern="1200" cap="none" spc="0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Yo</a:t>
            </a:r>
            <a:r>
              <a:rPr kumimoji="0" lang="es-ES_tradnl" sz="2000" b="0" u="none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estoy comprándo</a:t>
            </a:r>
            <a:r>
              <a:rPr kumimoji="0" lang="es-ES_tradnl" sz="2000" b="1" u="sng" strike="noStrike" kern="1200" cap="none" spc="0" normalizeH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lo</a:t>
            </a:r>
            <a:endParaRPr kumimoji="0" lang="en-US" sz="2000" b="1" u="sng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>
    <p:wipe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0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1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3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8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3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8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4" grpId="0"/>
      <p:bldP spid="5" grpId="0"/>
      <p:bldP spid="6" grpId="0" animBg="1"/>
    </p:bldLst>
  </p:timing>
</p:sld>
</file>

<file path=ppt/theme/theme1.xml><?xml version="1.0" encoding="utf-8"?>
<a:theme xmlns:a="http://schemas.openxmlformats.org/drawingml/2006/main" name="Mod">
  <a:themeElements>
    <a:clrScheme name="Mod">
      <a:dk1>
        <a:sysClr val="windowText" lastClr="000000"/>
      </a:dk1>
      <a:lt1>
        <a:sysClr val="window" lastClr="FFFFFF"/>
      </a:lt1>
      <a:dk2>
        <a:srgbClr val="065218"/>
      </a:dk2>
      <a:lt2>
        <a:srgbClr val="EDF3AE"/>
      </a:lt2>
      <a:accent1>
        <a:srgbClr val="8FCB17"/>
      </a:accent1>
      <a:accent2>
        <a:srgbClr val="769F11"/>
      </a:accent2>
      <a:accent3>
        <a:srgbClr val="D4E336"/>
      </a:accent3>
      <a:accent4>
        <a:srgbClr val="0C8228"/>
      </a:accent4>
      <a:accent5>
        <a:srgbClr val="C0EDA8"/>
      </a:accent5>
      <a:accent6>
        <a:srgbClr val="3B4F18"/>
      </a:accent6>
      <a:hlink>
        <a:srgbClr val="0A6A21"/>
      </a:hlink>
      <a:folHlink>
        <a:srgbClr val="406EA5"/>
      </a:folHlink>
    </a:clrScheme>
    <a:fontScheme name="Mod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alibri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od">
      <a:fillStyleLst>
        <a:solidFill>
          <a:schemeClr val="phClr"/>
        </a:solidFill>
        <a:solidFill>
          <a:schemeClr val="phClr">
            <a:tint val="80000"/>
          </a:schemeClr>
        </a:solidFill>
        <a:solidFill>
          <a:schemeClr val="phClr">
            <a:shade val="30000"/>
            <a:satMod val="150000"/>
          </a:schemeClr>
        </a:solidFill>
      </a:fillStyleLst>
      <a:lnStyleLst>
        <a:ln w="9525" cap="flat" cmpd="sng" algn="ctr">
          <a:solidFill>
            <a:schemeClr val="phClr">
              <a:tint val="90000"/>
              <a:satMod val="105000"/>
            </a:schemeClr>
          </a:solidFill>
          <a:prstDash val="solid"/>
        </a:ln>
        <a:ln w="50800" cap="flat" cmpd="sng" algn="ctr">
          <a:solidFill>
            <a:schemeClr val="phClr">
              <a:tint val="90000"/>
            </a:schemeClr>
          </a:solidFill>
          <a:prstDash val="solid"/>
        </a:ln>
        <a:ln w="76200" cap="flat" cmpd="dbl" algn="ctr">
          <a:solidFill>
            <a:schemeClr val="phClr">
              <a:tint val="9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76200" dist="25400" dir="5400000" sx="101000" sy="101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50800" dir="5400000" sx="101000" sy="101000" rotWithShape="0">
              <a:srgbClr val="000000">
                <a:alpha val="50000"/>
              </a:srgbClr>
            </a:outerShdw>
            <a:reflection blurRad="12700" stA="30000" endPos="30000" dist="50800" dir="5400000" sy="-100000" rotWithShape="0"/>
          </a:effectLst>
          <a:scene3d>
            <a:camera prst="orthographicFront">
              <a:rot lat="0" lon="0" rev="0"/>
            </a:camera>
            <a:lightRig rig="twoPt" dir="t">
              <a:rot lat="0" lon="0" rev="5400000"/>
            </a:lightRig>
          </a:scene3d>
          <a:sp3d prstMaterial="softmetal">
            <a:bevelT w="63500" h="25400" prst="coolSlant"/>
          </a:sp3d>
        </a:effectStyle>
      </a:effectStyleLst>
      <a:bgFillStyleLst>
        <a:solidFill>
          <a:schemeClr val="phClr">
            <a:satMod val="125000"/>
          </a:schemeClr>
        </a:solidFill>
        <a:solidFill>
          <a:schemeClr val="phClr">
            <a:shade val="30000"/>
            <a:satMod val="150000"/>
          </a:schemeClr>
        </a:solidFill>
        <a:gradFill>
          <a:gsLst>
            <a:gs pos="0">
              <a:schemeClr val="phClr">
                <a:tint val="100000"/>
                <a:shade val="80000"/>
                <a:satMod val="135000"/>
              </a:schemeClr>
            </a:gs>
            <a:gs pos="55000">
              <a:schemeClr val="phClr">
                <a:tint val="70000"/>
                <a:shade val="100000"/>
                <a:satMod val="150000"/>
              </a:schemeClr>
            </a:gs>
            <a:gs pos="100000">
              <a:schemeClr val="phClr">
                <a:tint val="70000"/>
                <a:shade val="100000"/>
                <a:satMod val="15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</Template>
  <TotalTime>2687</TotalTime>
  <Words>574</Words>
  <Application>Microsoft Office PowerPoint</Application>
  <PresentationFormat>On-screen Show (4:3)</PresentationFormat>
  <Paragraphs>134</Paragraphs>
  <Slides>12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8" baseType="lpstr">
      <vt:lpstr>Arial</vt:lpstr>
      <vt:lpstr>Calibri</vt:lpstr>
      <vt:lpstr>Courier New</vt:lpstr>
      <vt:lpstr>Trebuchet MS</vt:lpstr>
      <vt:lpstr>Wingdings</vt:lpstr>
      <vt:lpstr>Mod</vt:lpstr>
      <vt:lpstr>Los Apuntes: Present Progressive with Pronouns </vt:lpstr>
      <vt:lpstr>When is the present progressive used?</vt:lpstr>
      <vt:lpstr>How is the present progressive tense formed?</vt:lpstr>
      <vt:lpstr>REGULARS – Complete the chart with the correct form of ESTAR and HABLAR to say that people are talking </vt:lpstr>
      <vt:lpstr>Más Práctica</vt:lpstr>
      <vt:lpstr>Más Práctica</vt:lpstr>
      <vt:lpstr>IRREGULARS- Learn the exception</vt:lpstr>
      <vt:lpstr>PRONOUNS with Present Progressive </vt:lpstr>
      <vt:lpstr>Pronoun Placement</vt:lpstr>
      <vt:lpstr>ACCENTS with Pronouns that are ATTACHED to the present participle</vt:lpstr>
      <vt:lpstr>Más Práctica</vt:lpstr>
      <vt:lpstr>Más Práctica</vt:lpstr>
    </vt:vector>
  </TitlesOfParts>
  <Company>Hewlett-Packard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Los Apuntes: Present Progressive with Pronouns</dc:title>
  <dc:creator>Heather Heffernen</dc:creator>
  <cp:lastModifiedBy>Prine, Stephanie</cp:lastModifiedBy>
  <cp:revision>20</cp:revision>
  <dcterms:created xsi:type="dcterms:W3CDTF">2011-11-02T00:18:38Z</dcterms:created>
  <dcterms:modified xsi:type="dcterms:W3CDTF">2016-01-04T20:21:21Z</dcterms:modified>
</cp:coreProperties>
</file>

<file path=docProps/thumbnail.jpeg>
</file>